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072" r:id="rId4"/>
    <p:sldId id="2079" r:id="rId5"/>
    <p:sldId id="2046" r:id="rId6"/>
    <p:sldId id="2025" r:id="rId7"/>
    <p:sldId id="2089" r:id="rId8"/>
    <p:sldId id="2090" r:id="rId9"/>
    <p:sldId id="260" r:id="rId10"/>
    <p:sldId id="261" r:id="rId11"/>
    <p:sldId id="2091" r:id="rId12"/>
    <p:sldId id="2092" r:id="rId13"/>
    <p:sldId id="2069" r:id="rId14"/>
    <p:sldId id="2047" r:id="rId15"/>
    <p:sldId id="2018" r:id="rId16"/>
    <p:sldId id="2038" r:id="rId17"/>
    <p:sldId id="263" r:id="rId18"/>
    <p:sldId id="2073" r:id="rId19"/>
    <p:sldId id="2074" r:id="rId20"/>
    <p:sldId id="2075" r:id="rId21"/>
    <p:sldId id="2000" r:id="rId22"/>
    <p:sldId id="2048" r:id="rId23"/>
    <p:sldId id="2049" r:id="rId24"/>
    <p:sldId id="2050" r:id="rId25"/>
    <p:sldId id="2015" r:id="rId26"/>
    <p:sldId id="2076" r:id="rId27"/>
    <p:sldId id="2070" r:id="rId28"/>
    <p:sldId id="2071" r:id="rId29"/>
    <p:sldId id="20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8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35E012-6C93-4181-9CCB-649FB9A896A9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E7E4D76D-B016-4FC4-BE0A-7A795652ADB5}">
      <dgm:prSet phldrT="[Text]"/>
      <dgm:spPr/>
      <dgm:t>
        <a:bodyPr/>
        <a:lstStyle/>
        <a:p>
          <a:r>
            <a:rPr lang="en-US" dirty="0"/>
            <a:t>Recon</a:t>
          </a:r>
        </a:p>
      </dgm:t>
    </dgm:pt>
    <dgm:pt modelId="{E03AD9C7-CCF1-45AB-91F4-94F1F81A5430}" type="parTrans" cxnId="{4E6E7647-2C63-4C4D-AE12-1BB1EA3AE28E}">
      <dgm:prSet/>
      <dgm:spPr/>
      <dgm:t>
        <a:bodyPr/>
        <a:lstStyle/>
        <a:p>
          <a:endParaRPr lang="en-US"/>
        </a:p>
      </dgm:t>
    </dgm:pt>
    <dgm:pt modelId="{BECFC93B-A68F-4B4A-8AEA-F95BF76F8AA4}" type="sibTrans" cxnId="{4E6E7647-2C63-4C4D-AE12-1BB1EA3AE28E}">
      <dgm:prSet/>
      <dgm:spPr/>
      <dgm:t>
        <a:bodyPr/>
        <a:lstStyle/>
        <a:p>
          <a:endParaRPr lang="en-US"/>
        </a:p>
      </dgm:t>
    </dgm:pt>
    <dgm:pt modelId="{9E0BD3AC-C880-4096-A427-0439C7F4A454}">
      <dgm:prSet phldrT="[Text]"/>
      <dgm:spPr/>
      <dgm:t>
        <a:bodyPr/>
        <a:lstStyle/>
        <a:p>
          <a:r>
            <a:rPr lang="en-US" dirty="0"/>
            <a:t>Compromise</a:t>
          </a:r>
        </a:p>
      </dgm:t>
    </dgm:pt>
    <dgm:pt modelId="{125CCC4F-8B59-4E21-BA6F-941731719907}" type="parTrans" cxnId="{BBC3B084-44A7-4192-9098-E82EAF134F57}">
      <dgm:prSet/>
      <dgm:spPr/>
      <dgm:t>
        <a:bodyPr/>
        <a:lstStyle/>
        <a:p>
          <a:endParaRPr lang="en-US"/>
        </a:p>
      </dgm:t>
    </dgm:pt>
    <dgm:pt modelId="{844313C6-DB25-4188-B2C3-FDEA915932AB}" type="sibTrans" cxnId="{BBC3B084-44A7-4192-9098-E82EAF134F57}">
      <dgm:prSet/>
      <dgm:spPr/>
      <dgm:t>
        <a:bodyPr/>
        <a:lstStyle/>
        <a:p>
          <a:endParaRPr lang="en-US"/>
        </a:p>
      </dgm:t>
    </dgm:pt>
    <dgm:pt modelId="{429DD64B-1455-4748-A8E6-44CBD147C038}">
      <dgm:prSet phldrT="[Text]"/>
      <dgm:spPr/>
      <dgm:t>
        <a:bodyPr/>
        <a:lstStyle/>
        <a:p>
          <a:r>
            <a:rPr lang="en-US" dirty="0"/>
            <a:t>Persistence</a:t>
          </a:r>
        </a:p>
      </dgm:t>
    </dgm:pt>
    <dgm:pt modelId="{54634128-9913-4FC5-A24D-A7CD85DE5C08}" type="parTrans" cxnId="{53F9B99A-7DD0-4ECD-8328-5A3CAF728BEB}">
      <dgm:prSet/>
      <dgm:spPr/>
      <dgm:t>
        <a:bodyPr/>
        <a:lstStyle/>
        <a:p>
          <a:endParaRPr lang="en-US"/>
        </a:p>
      </dgm:t>
    </dgm:pt>
    <dgm:pt modelId="{1BC2C323-5EA1-4ACB-A07F-EF17E618FAE3}" type="sibTrans" cxnId="{53F9B99A-7DD0-4ECD-8328-5A3CAF728BEB}">
      <dgm:prSet/>
      <dgm:spPr/>
      <dgm:t>
        <a:bodyPr/>
        <a:lstStyle/>
        <a:p>
          <a:endParaRPr lang="en-US"/>
        </a:p>
      </dgm:t>
    </dgm:pt>
    <dgm:pt modelId="{A11ADD96-1D27-4EC8-9D66-BC7A6CB17E77}">
      <dgm:prSet phldrT="[Text]"/>
      <dgm:spPr/>
      <dgm:t>
        <a:bodyPr/>
        <a:lstStyle/>
        <a:p>
          <a:r>
            <a:rPr lang="en-US" dirty="0"/>
            <a:t>Expansion</a:t>
          </a:r>
        </a:p>
      </dgm:t>
    </dgm:pt>
    <dgm:pt modelId="{D96B8F89-3C10-401E-9A76-CB3FF8B22149}" type="parTrans" cxnId="{77ABEDE3-00EB-401A-A1C2-6A72045DD1E7}">
      <dgm:prSet/>
      <dgm:spPr/>
      <dgm:t>
        <a:bodyPr/>
        <a:lstStyle/>
        <a:p>
          <a:endParaRPr lang="en-US"/>
        </a:p>
      </dgm:t>
    </dgm:pt>
    <dgm:pt modelId="{952C6D4F-92CB-4CC1-A1A8-441AAEDAA20E}" type="sibTrans" cxnId="{77ABEDE3-00EB-401A-A1C2-6A72045DD1E7}">
      <dgm:prSet/>
      <dgm:spPr/>
      <dgm:t>
        <a:bodyPr/>
        <a:lstStyle/>
        <a:p>
          <a:endParaRPr lang="en-US"/>
        </a:p>
      </dgm:t>
    </dgm:pt>
    <dgm:pt modelId="{BB88BF30-8B97-4E80-8E29-340AD47A3C8D}">
      <dgm:prSet phldrT="[Text]"/>
      <dgm:spPr/>
      <dgm:t>
        <a:bodyPr/>
        <a:lstStyle/>
        <a:p>
          <a:r>
            <a:rPr lang="en-US" dirty="0"/>
            <a:t>Actions on Intent</a:t>
          </a:r>
        </a:p>
      </dgm:t>
    </dgm:pt>
    <dgm:pt modelId="{2D7C06A7-9859-40B0-9165-1CF69A92CF64}" type="parTrans" cxnId="{29D7C9FD-8CA5-493E-B3A7-77FAC7869313}">
      <dgm:prSet/>
      <dgm:spPr/>
      <dgm:t>
        <a:bodyPr/>
        <a:lstStyle/>
        <a:p>
          <a:endParaRPr lang="en-US"/>
        </a:p>
      </dgm:t>
    </dgm:pt>
    <dgm:pt modelId="{1CCFE6AA-81D4-4851-A4BE-55DD91BBEC40}" type="sibTrans" cxnId="{29D7C9FD-8CA5-493E-B3A7-77FAC7869313}">
      <dgm:prSet/>
      <dgm:spPr/>
      <dgm:t>
        <a:bodyPr/>
        <a:lstStyle/>
        <a:p>
          <a:endParaRPr lang="en-US"/>
        </a:p>
      </dgm:t>
    </dgm:pt>
    <dgm:pt modelId="{3C7CDD44-1B86-4BCB-BC8C-6629473D6A0D}" type="pres">
      <dgm:prSet presAssocID="{8835E012-6C93-4181-9CCB-649FB9A896A9}" presName="Name0" presStyleCnt="0">
        <dgm:presLayoutVars>
          <dgm:dir/>
          <dgm:animLvl val="lvl"/>
          <dgm:resizeHandles val="exact"/>
        </dgm:presLayoutVars>
      </dgm:prSet>
      <dgm:spPr/>
    </dgm:pt>
    <dgm:pt modelId="{8FAFD7C3-4A38-4714-8170-85F7BBA22E54}" type="pres">
      <dgm:prSet presAssocID="{E7E4D76D-B016-4FC4-BE0A-7A795652ADB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8EAF73C-B8EC-4816-90B8-CC5360C5DB13}" type="pres">
      <dgm:prSet presAssocID="{BECFC93B-A68F-4B4A-8AEA-F95BF76F8AA4}" presName="parTxOnlySpace" presStyleCnt="0"/>
      <dgm:spPr/>
    </dgm:pt>
    <dgm:pt modelId="{EDB28896-6518-44D5-AD14-2CD7BFA63955}" type="pres">
      <dgm:prSet presAssocID="{9E0BD3AC-C880-4096-A427-0439C7F4A45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791753D-F243-4109-84BA-DFFC9B49134E}" type="pres">
      <dgm:prSet presAssocID="{844313C6-DB25-4188-B2C3-FDEA915932AB}" presName="parTxOnlySpace" presStyleCnt="0"/>
      <dgm:spPr/>
    </dgm:pt>
    <dgm:pt modelId="{BC0DA4D1-C0F3-4D4C-9A06-B14D43531636}" type="pres">
      <dgm:prSet presAssocID="{429DD64B-1455-4748-A8E6-44CBD147C0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E53DF5B-AE54-496E-93EF-B59E67A6E87F}" type="pres">
      <dgm:prSet presAssocID="{1BC2C323-5EA1-4ACB-A07F-EF17E618FAE3}" presName="parTxOnlySpace" presStyleCnt="0"/>
      <dgm:spPr/>
    </dgm:pt>
    <dgm:pt modelId="{2DA9B744-CD19-4CCE-B284-E70E701EB66C}" type="pres">
      <dgm:prSet presAssocID="{A11ADD96-1D27-4EC8-9D66-BC7A6CB17E7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3C44D75-102A-4AFC-9FF8-7EF2CD99AFA3}" type="pres">
      <dgm:prSet presAssocID="{952C6D4F-92CB-4CC1-A1A8-441AAEDAA20E}" presName="parTxOnlySpace" presStyleCnt="0"/>
      <dgm:spPr/>
    </dgm:pt>
    <dgm:pt modelId="{68D18D11-C6C2-44E0-84BE-37C1C1FA3AFE}" type="pres">
      <dgm:prSet presAssocID="{BB88BF30-8B97-4E80-8E29-340AD47A3C8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BFD22-782C-4C1E-9060-EEE95CE66CD6}" type="presOf" srcId="{A11ADD96-1D27-4EC8-9D66-BC7A6CB17E77}" destId="{2DA9B744-CD19-4CCE-B284-E70E701EB66C}" srcOrd="0" destOrd="0" presId="urn:microsoft.com/office/officeart/2005/8/layout/chevron1"/>
    <dgm:cxn modelId="{A10A6626-B1E5-4007-B298-90E73ACBE42B}" type="presOf" srcId="{429DD64B-1455-4748-A8E6-44CBD147C038}" destId="{BC0DA4D1-C0F3-4D4C-9A06-B14D43531636}" srcOrd="0" destOrd="0" presId="urn:microsoft.com/office/officeart/2005/8/layout/chevron1"/>
    <dgm:cxn modelId="{4E6E7647-2C63-4C4D-AE12-1BB1EA3AE28E}" srcId="{8835E012-6C93-4181-9CCB-649FB9A896A9}" destId="{E7E4D76D-B016-4FC4-BE0A-7A795652ADB5}" srcOrd="0" destOrd="0" parTransId="{E03AD9C7-CCF1-45AB-91F4-94F1F81A5430}" sibTransId="{BECFC93B-A68F-4B4A-8AEA-F95BF76F8AA4}"/>
    <dgm:cxn modelId="{A2BC3950-C2CC-4A59-A1A4-C862D2E43954}" type="presOf" srcId="{9E0BD3AC-C880-4096-A427-0439C7F4A454}" destId="{EDB28896-6518-44D5-AD14-2CD7BFA63955}" srcOrd="0" destOrd="0" presId="urn:microsoft.com/office/officeart/2005/8/layout/chevron1"/>
    <dgm:cxn modelId="{2E2F8559-0518-4476-A49E-90A2C22B94E4}" type="presOf" srcId="{8835E012-6C93-4181-9CCB-649FB9A896A9}" destId="{3C7CDD44-1B86-4BCB-BC8C-6629473D6A0D}" srcOrd="0" destOrd="0" presId="urn:microsoft.com/office/officeart/2005/8/layout/chevron1"/>
    <dgm:cxn modelId="{BBC3B084-44A7-4192-9098-E82EAF134F57}" srcId="{8835E012-6C93-4181-9CCB-649FB9A896A9}" destId="{9E0BD3AC-C880-4096-A427-0439C7F4A454}" srcOrd="1" destOrd="0" parTransId="{125CCC4F-8B59-4E21-BA6F-941731719907}" sibTransId="{844313C6-DB25-4188-B2C3-FDEA915932AB}"/>
    <dgm:cxn modelId="{53F9B99A-7DD0-4ECD-8328-5A3CAF728BEB}" srcId="{8835E012-6C93-4181-9CCB-649FB9A896A9}" destId="{429DD64B-1455-4748-A8E6-44CBD147C038}" srcOrd="2" destOrd="0" parTransId="{54634128-9913-4FC5-A24D-A7CD85DE5C08}" sibTransId="{1BC2C323-5EA1-4ACB-A07F-EF17E618FAE3}"/>
    <dgm:cxn modelId="{63B7AE9F-FF34-44D0-B4C5-03894F256097}" type="presOf" srcId="{E7E4D76D-B016-4FC4-BE0A-7A795652ADB5}" destId="{8FAFD7C3-4A38-4714-8170-85F7BBA22E54}" srcOrd="0" destOrd="0" presId="urn:microsoft.com/office/officeart/2005/8/layout/chevron1"/>
    <dgm:cxn modelId="{CAE2B0A1-A8F9-4C0A-B113-C3C452D83F97}" type="presOf" srcId="{BB88BF30-8B97-4E80-8E29-340AD47A3C8D}" destId="{68D18D11-C6C2-44E0-84BE-37C1C1FA3AFE}" srcOrd="0" destOrd="0" presId="urn:microsoft.com/office/officeart/2005/8/layout/chevron1"/>
    <dgm:cxn modelId="{77ABEDE3-00EB-401A-A1C2-6A72045DD1E7}" srcId="{8835E012-6C93-4181-9CCB-649FB9A896A9}" destId="{A11ADD96-1D27-4EC8-9D66-BC7A6CB17E77}" srcOrd="3" destOrd="0" parTransId="{D96B8F89-3C10-401E-9A76-CB3FF8B22149}" sibTransId="{952C6D4F-92CB-4CC1-A1A8-441AAEDAA20E}"/>
    <dgm:cxn modelId="{29D7C9FD-8CA5-493E-B3A7-77FAC7869313}" srcId="{8835E012-6C93-4181-9CCB-649FB9A896A9}" destId="{BB88BF30-8B97-4E80-8E29-340AD47A3C8D}" srcOrd="4" destOrd="0" parTransId="{2D7C06A7-9859-40B0-9165-1CF69A92CF64}" sibTransId="{1CCFE6AA-81D4-4851-A4BE-55DD91BBEC40}"/>
    <dgm:cxn modelId="{299F2CC2-D9BE-4EFC-92DA-09561546C198}" type="presParOf" srcId="{3C7CDD44-1B86-4BCB-BC8C-6629473D6A0D}" destId="{8FAFD7C3-4A38-4714-8170-85F7BBA22E54}" srcOrd="0" destOrd="0" presId="urn:microsoft.com/office/officeart/2005/8/layout/chevron1"/>
    <dgm:cxn modelId="{15966A29-FD81-4E5A-962C-326367C7812D}" type="presParOf" srcId="{3C7CDD44-1B86-4BCB-BC8C-6629473D6A0D}" destId="{C8EAF73C-B8EC-4816-90B8-CC5360C5DB13}" srcOrd="1" destOrd="0" presId="urn:microsoft.com/office/officeart/2005/8/layout/chevron1"/>
    <dgm:cxn modelId="{58AE2693-8D44-49EB-BC5B-D94B47153DFD}" type="presParOf" srcId="{3C7CDD44-1B86-4BCB-BC8C-6629473D6A0D}" destId="{EDB28896-6518-44D5-AD14-2CD7BFA63955}" srcOrd="2" destOrd="0" presId="urn:microsoft.com/office/officeart/2005/8/layout/chevron1"/>
    <dgm:cxn modelId="{676C8DFE-1536-4132-92C0-AA213D5B9454}" type="presParOf" srcId="{3C7CDD44-1B86-4BCB-BC8C-6629473D6A0D}" destId="{5791753D-F243-4109-84BA-DFFC9B49134E}" srcOrd="3" destOrd="0" presId="urn:microsoft.com/office/officeart/2005/8/layout/chevron1"/>
    <dgm:cxn modelId="{35D722BC-6224-4972-BCE9-472A4A1F16E7}" type="presParOf" srcId="{3C7CDD44-1B86-4BCB-BC8C-6629473D6A0D}" destId="{BC0DA4D1-C0F3-4D4C-9A06-B14D43531636}" srcOrd="4" destOrd="0" presId="urn:microsoft.com/office/officeart/2005/8/layout/chevron1"/>
    <dgm:cxn modelId="{979140E4-8B16-487F-B211-74799BD11D1D}" type="presParOf" srcId="{3C7CDD44-1B86-4BCB-BC8C-6629473D6A0D}" destId="{3E53DF5B-AE54-496E-93EF-B59E67A6E87F}" srcOrd="5" destOrd="0" presId="urn:microsoft.com/office/officeart/2005/8/layout/chevron1"/>
    <dgm:cxn modelId="{150A52CF-B72F-4E4F-BD3E-86E0129EDB4A}" type="presParOf" srcId="{3C7CDD44-1B86-4BCB-BC8C-6629473D6A0D}" destId="{2DA9B744-CD19-4CCE-B284-E70E701EB66C}" srcOrd="6" destOrd="0" presId="urn:microsoft.com/office/officeart/2005/8/layout/chevron1"/>
    <dgm:cxn modelId="{D563D21F-44C5-4B8F-9A87-6DFFB17ED26C}" type="presParOf" srcId="{3C7CDD44-1B86-4BCB-BC8C-6629473D6A0D}" destId="{13C44D75-102A-4AFC-9FF8-7EF2CD99AFA3}" srcOrd="7" destOrd="0" presId="urn:microsoft.com/office/officeart/2005/8/layout/chevron1"/>
    <dgm:cxn modelId="{68E3EBF6-DFE0-49F3-9778-D3D47AD893BE}" type="presParOf" srcId="{3C7CDD44-1B86-4BCB-BC8C-6629473D6A0D}" destId="{68D18D11-C6C2-44E0-84BE-37C1C1FA3AF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FD7C3-4A38-4714-8170-85F7BBA22E54}">
      <dsp:nvSpPr>
        <dsp:cNvPr id="0" name=""/>
        <dsp:cNvSpPr/>
      </dsp:nvSpPr>
      <dsp:spPr>
        <a:xfrm>
          <a:off x="2513" y="155931"/>
          <a:ext cx="2236592" cy="89463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Recon</a:t>
          </a:r>
        </a:p>
      </dsp:txBody>
      <dsp:txXfrm>
        <a:off x="449831" y="155931"/>
        <a:ext cx="1341956" cy="894636"/>
      </dsp:txXfrm>
    </dsp:sp>
    <dsp:sp modelId="{EDB28896-6518-44D5-AD14-2CD7BFA63955}">
      <dsp:nvSpPr>
        <dsp:cNvPr id="0" name=""/>
        <dsp:cNvSpPr/>
      </dsp:nvSpPr>
      <dsp:spPr>
        <a:xfrm>
          <a:off x="2015445" y="155931"/>
          <a:ext cx="2236592" cy="894636"/>
        </a:xfrm>
        <a:prstGeom prst="chevr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Compromise</a:t>
          </a:r>
        </a:p>
      </dsp:txBody>
      <dsp:txXfrm>
        <a:off x="2462763" y="155931"/>
        <a:ext cx="1341956" cy="894636"/>
      </dsp:txXfrm>
    </dsp:sp>
    <dsp:sp modelId="{BC0DA4D1-C0F3-4D4C-9A06-B14D43531636}">
      <dsp:nvSpPr>
        <dsp:cNvPr id="0" name=""/>
        <dsp:cNvSpPr/>
      </dsp:nvSpPr>
      <dsp:spPr>
        <a:xfrm>
          <a:off x="4028378" y="155931"/>
          <a:ext cx="2236592" cy="894636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Persistence</a:t>
          </a:r>
        </a:p>
      </dsp:txBody>
      <dsp:txXfrm>
        <a:off x="4475696" y="155931"/>
        <a:ext cx="1341956" cy="894636"/>
      </dsp:txXfrm>
    </dsp:sp>
    <dsp:sp modelId="{2DA9B744-CD19-4CCE-B284-E70E701EB66C}">
      <dsp:nvSpPr>
        <dsp:cNvPr id="0" name=""/>
        <dsp:cNvSpPr/>
      </dsp:nvSpPr>
      <dsp:spPr>
        <a:xfrm>
          <a:off x="6041311" y="155931"/>
          <a:ext cx="2236592" cy="894636"/>
        </a:xfrm>
        <a:prstGeom prst="chevr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Expansion</a:t>
          </a:r>
        </a:p>
      </dsp:txBody>
      <dsp:txXfrm>
        <a:off x="6488629" y="155931"/>
        <a:ext cx="1341956" cy="894636"/>
      </dsp:txXfrm>
    </dsp:sp>
    <dsp:sp modelId="{68D18D11-C6C2-44E0-84BE-37C1C1FA3AFE}">
      <dsp:nvSpPr>
        <dsp:cNvPr id="0" name=""/>
        <dsp:cNvSpPr/>
      </dsp:nvSpPr>
      <dsp:spPr>
        <a:xfrm>
          <a:off x="8054244" y="155931"/>
          <a:ext cx="2236592" cy="894636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Actions on Intent</a:t>
          </a:r>
        </a:p>
      </dsp:txBody>
      <dsp:txXfrm>
        <a:off x="8501562" y="155931"/>
        <a:ext cx="1341956" cy="894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8518A-B7FF-40D2-BBCF-5290791A6B8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E1278-ACB7-4F26-A492-EC5B3EFE5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7C42-3C81-40C6-985E-AE0A9DBC9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821A8-82D5-476B-81C9-10DCEA4D5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16CD8-C4DA-4803-978D-B3B19FC9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B2EB-6020-4E12-B5F5-8B876EBF74EB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77AF8-AC78-49E4-9814-54BE51EF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D2CE4-5D89-4A01-B39F-BC57A248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3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30D7-684B-4D8C-92E1-0933EAE3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0C622-C3D5-4D95-B1CD-D968F423E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5789E-7D04-48C8-A4E5-01A66D70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234B-7435-499B-9D2D-561F404F3F53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2FFA2-E3BC-4C64-992E-8ADF96415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111C0-6E0B-4C82-9C6D-517BB909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CE39F-EA3B-4BAB-9677-3E723E140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FADB0-19B8-4C02-95DC-052737B6A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57FD3-4C33-49AF-B8B4-88DEBD28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B028-E265-40AC-9E15-31C3802E6EC6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C98F1-FB4D-49FB-9B79-398965F75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D9B1F-CAE8-49D9-BAAC-7346EEC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78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5EED-9109-4BA6-8C3A-0FE1F1F17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1597F-E67A-4BC5-81F8-19DC127AC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E47C1-2EEB-41FF-B23E-11006D18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A9ED-62FF-4857-B6F0-CB7C57849443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843F-00A6-4A6C-B5B7-DA45B213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F68CE-7F11-4AA6-BF80-881EE2AA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52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C7318-B148-4897-9D23-948C66EA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E5095-11A2-4FA5-8084-A20A56A9E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CD980-54AD-462C-BB11-6186A980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351D-7807-46E7-9B76-017581A603A1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75DB5-0988-4BB8-8BE5-027E20BE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85067-7C24-415E-8112-F1A132A6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13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5CB4-400A-45FC-99F8-A456F119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B44D3-58A5-4FA3-9790-6A59F987C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24A86-D9BB-4EBA-98FD-29F16965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BE57-C64F-4633-89B9-64673A5BE483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6FBC9-1936-4AB6-BB11-E4EFC3A8F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0076C-6955-4FC4-8B63-7016191F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00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EF52-5BC1-4BC8-A5F1-ED09D32C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7B8D-2715-4498-8116-85C1E40BA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DA637-54EE-4F80-8FEA-07DF38B0D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B0E0B-E8A0-4046-A16B-BBEDF8E2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8F22F-D355-4663-BFC9-1C2EF9DEF1BD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DC3EB-66E9-4B6F-8E95-1610295B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863E3-8237-4B3D-89C0-B1F28535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35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6E6C-E4AD-426C-A3A1-94F1B20F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0EFC3-A537-4F2E-B9DD-E5CB9A2F0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5484B-4FDA-4CAF-BA60-8A3F468C3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7A0CC-3D61-4DB1-9904-845FF809D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7A310-115F-4951-94A3-2B592DB1F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1B045-C11F-45AF-AF6B-8FCC8E4B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502E5-8BC0-4C1E-B889-FE9A41506482}" type="datetime1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44820-CBFA-49C0-8A79-73E9B5EB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47702A-FF20-4C2D-8657-12B8D389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0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E2D2-ECC5-4734-8082-289AB3F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F9F13-E631-498F-9CAA-167BD9CA2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E2D10-466E-4445-8893-B9C3BC1E3B95}" type="datetime1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5CB49-A378-48C1-A9C6-342461F23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69EB0-48CD-4FF1-A559-2B0841FA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8B2D16-5393-493B-96D5-A6F2F12D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D5CBB-6252-443C-9266-8482D9B55DD8}" type="datetime1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6FD21-1A8E-4AD7-9443-E51CD05C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ECEF5-1C15-44F8-894C-F6CBE274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36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F3C2-058A-40EE-B8D8-B7BA2955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F0C7F-7B83-498B-93C8-936FE4126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F2554-F7CB-40B6-9537-4F5F9AE3A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55E71-7802-488F-A189-E39FAAF0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0A0E-5A7D-4DE4-BC34-B07B8CB278B4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28320-C82E-4C8A-A63C-42F28399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A50B7-8E70-4ED5-81DD-D93142CD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6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7002-7512-4BDD-BD2F-AFB9880F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8AA6-CED0-4BBA-9373-F4491A7BA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FF2CD-08AC-4712-8EB6-48825082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7BF4F-1848-438E-9234-19B3C4D24BE6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1EF91-83CE-4B4D-A217-BD1CD87A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01A83-2681-4C34-9598-B9C95E94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50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FFFE-9862-4433-B23B-99BFA56C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3767BE-2052-468F-93BA-10CFEA39E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57770-B7F3-48EB-B286-E6EBCF286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4B040-D222-4E27-B60F-B4CBBFFD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2C33-9CBA-4967-8F59-3C0FFD9C9176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78BF3-17AC-4FB3-8B9D-ABEDB999D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7E68E-EF97-41CC-ABC3-A1C1A2B4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38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0A60-2E5E-424E-9101-6AB1E0BA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3D4A3-F37D-47C8-B6E4-C3B542A3E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AC221-42E6-4809-ADFB-B137FCAC8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DAD8-C5E2-4EDF-813F-C5231CCBC705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DD02E-B6AE-4444-9B39-8A29F12C0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4B626-0CBE-4059-8154-B2C87D92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67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44FACE-3E59-45F0-BCD5-E3CA088C8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48838-7B51-48B2-8D87-8E0496589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1896A-1848-4911-8ABD-B9226175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0E715-36C3-42E3-AEB4-C548D97764AD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E262C-704B-47FE-9388-2C08AB4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FD2E7-BBB8-4F04-A05D-6FF0D7D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18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448230"/>
            <a:ext cx="121920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918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448230"/>
            <a:ext cx="12192000" cy="0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084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448230"/>
            <a:ext cx="12192000" cy="0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76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2FE6-8401-46DD-8D55-68A927ED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A5C70-65D2-43DC-88FC-364F54E0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91A6C-EFAF-43AA-A5B5-753B3E4E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B8DE7-4781-481E-9AAC-BB24CC35CDF3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F514C-DFC1-4B83-ABB0-9DCD8B823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3D225-5E2F-4A8A-9E27-E253783F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3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DBCF-0E71-4FAD-9B68-0C576383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3961D-2C8B-4958-B403-67E3CE569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564A4-37C9-464E-AB83-1082F7AF5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974E9-AC25-49A1-9C04-D1252D3AE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210F-A030-4A7D-9231-D856A910358D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9CC48-0C02-44A5-A68B-0004FF08D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1BA6C-DC7E-4A8B-96D8-3CD13C8B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8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7C4D-F04B-4E95-ABDF-A185394A3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09360-5B4E-46D8-82AF-EC6C78A75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37CBF-C91E-491D-B894-775F35F3F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2BCAE-67AD-4547-BB94-791A4289F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BDDBA-AF50-4340-8277-5D2B7FA0E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AA96EC-DFFD-45C8-92C8-70D22EA79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A8B-D89D-41D6-B352-60287AE2ED41}" type="datetime1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2A3141-FB58-43F1-8FFC-6336380F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AE0C9B-D489-4154-8A04-B0BF7065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6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9F4E-9D93-4802-B10A-07A05F78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476FF-CC90-4E47-9DD8-3F6242A3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C762A-C20B-4B33-8654-CDD052B345B1}" type="datetime1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00F3B-3D6A-4B04-8173-705F16B8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405AD-89E9-479C-AE69-930AD3E8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45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6D307-7613-4883-A820-B3EF4784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C8D4-18B7-432F-B39A-1068CF747189}" type="datetime1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DF660-0ED1-41C6-8876-9C39F846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0D294-5688-4BAC-B079-9B737864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27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15FD-B720-4DF0-A336-210B7AF4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DA086-B280-40A8-939F-30854466E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DC9-7B01-4514-8820-440E69BE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8478F-429E-4873-BD0E-0A333F48D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F6BB8-24B2-49F1-9DE9-402CBB2266F7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9C82D-C883-4DB5-A739-21B90C2B6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2EE95-EB6E-45C8-9CA7-D8E38704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13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C30F-073B-40CF-A271-D93CD61A8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760E80-89A0-4FFB-ACDC-A88785772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292D-033E-4170-8237-256F97726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68E8B-50D6-4C5D-BA9A-7701D4B7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94536-9667-48E8-BD7E-419F45BC8423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E5C0F-6DCA-4C30-BA5D-8C127705B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62A2A-98C9-4EC2-85EB-CBB6F38E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3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2AB2A-9D57-45A8-BB84-1CC3F233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128DF-70B3-423E-A0F6-2C6D57EAA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76650-9697-498E-A4CC-3CEBAAA61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D432-8579-41E6-BD72-1463DFDB23E4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E2EF2-883A-4670-8C64-DE2D12440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C2D71-B77F-4ACA-8296-1B9A8F1D2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CE13-517C-43B3-B525-0770BE3DC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4A7F28-DF94-483E-B4B2-D981439F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FD32C-382A-4998-A20D-BCEAF85FD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9F47F-DC88-4090-80EF-32C68445D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62EDF-8020-4C68-9429-716F4F04EF31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485EF-88C8-4D19-B9F3-0293BAF5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4F7C9-F555-4D4F-A73D-78B0C629F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F846D-61CD-437A-BA59-9B1AD3623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8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nter.i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hillsinfosec.com/attacking-exchange-with-mailsnipe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ontent.fireeye.com/m-trends/rpt-m-trends-2017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reakdev.org/evilginx-2-next-generation-of-phishing-2fa-token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livesecurity.com/wp-content/uploads/2019/05/ESET-LightNeuron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ontent.fireeye.com/m-trends/rpt-m-trends-201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tthewdunwoody/status/109178645585116774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mwrinfosecurity.com/blog/tasking-office-365-for-cobalt-strike-c2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pireProject/Empire/blob/e37fb2eef8ff8f5a0a689f1589f424906fe13055/lib/listeners/onedrive.p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st.github.com/mr64bit/3fd8f321717c9a6423f7949d494b6cd9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hyperlink" Target="https://labs.mwrinfosecurity.com/blog/tasking-office-365-for-cobalt-strike-c2/" TargetMode="External"/><Relationship Id="rId18" Type="http://schemas.openxmlformats.org/officeDocument/2006/relationships/hyperlink" Target="https://vimeo.com/214855977" TargetMode="External"/><Relationship Id="rId26" Type="http://schemas.openxmlformats.org/officeDocument/2006/relationships/hyperlink" Target="https://pen-testing.sans.org/resources/papers/gcih/extracting-timely-sign-in-data-office-365-logs-137566" TargetMode="External"/><Relationship Id="rId39" Type="http://schemas.openxmlformats.org/officeDocument/2006/relationships/hyperlink" Target="https://twitter.com/MadeleyJosh" TargetMode="External"/><Relationship Id="rId3" Type="http://schemas.openxmlformats.org/officeDocument/2006/relationships/hyperlink" Target="https://www.trustedsec.com/2017/08/attacking-self-hosted-skype-businessmicrosoft-lync-installations/" TargetMode="External"/><Relationship Id="rId21" Type="http://schemas.openxmlformats.org/officeDocument/2006/relationships/hyperlink" Target="https://syscloudpro.com/2018/12/27/exchange-online-stop-external-emails-being-sent-directly-to-the-onmicrosoft-com-aliases/" TargetMode="External"/><Relationship Id="rId34" Type="http://schemas.openxmlformats.org/officeDocument/2006/relationships/hyperlink" Target="https://github.com/nyxgeek/nyxgeek-slides/blob/master/TheWeakestLync.pdf" TargetMode="External"/><Relationship Id="rId42" Type="http://schemas.openxmlformats.org/officeDocument/2006/relationships/hyperlink" Target="https://twitter.com/meansec" TargetMode="External"/><Relationship Id="rId47" Type="http://schemas.openxmlformats.org/officeDocument/2006/relationships/hyperlink" Target="https://twitter.com/_staaldraad" TargetMode="External"/><Relationship Id="rId50" Type="http://schemas.openxmlformats.org/officeDocument/2006/relationships/hyperlink" Target="https://twitter.com/grimhacker" TargetMode="External"/><Relationship Id="rId7" Type="http://schemas.openxmlformats.org/officeDocument/2006/relationships/hyperlink" Target="https://www.youtube.com/watch?v=wGsOH35oRBU" TargetMode="External"/><Relationship Id="rId12" Type="http://schemas.openxmlformats.org/officeDocument/2006/relationships/hyperlink" Target="https://twitter.com/matthewdunwoody/status/1091786455851167749" TargetMode="External"/><Relationship Id="rId17" Type="http://schemas.openxmlformats.org/officeDocument/2006/relationships/hyperlink" Target="https://blogs.technet.microsoft.com/cloudready/2018/10/14/email-phishing-protection-guide-part-14-prevent-brute-force-and-spray-attacks-in-office-365/" TargetMode="External"/><Relationship Id="rId25" Type="http://schemas.openxmlformats.org/officeDocument/2006/relationships/hyperlink" Target="https://grimhacker.com/2017/07/24/office365-activesync-username-enumeration/" TargetMode="External"/><Relationship Id="rId33" Type="http://schemas.openxmlformats.org/officeDocument/2006/relationships/hyperlink" Target="https://github.com/nyxgeek/lyncsmash" TargetMode="External"/><Relationship Id="rId38" Type="http://schemas.openxmlformats.org/officeDocument/2006/relationships/hyperlink" Target="https://twitter.com/doughsec/" TargetMode="External"/><Relationship Id="rId46" Type="http://schemas.openxmlformats.org/officeDocument/2006/relationships/hyperlink" Target="https://twitter.com/PyroTek3" TargetMode="External"/><Relationship Id="rId2" Type="http://schemas.openxmlformats.org/officeDocument/2006/relationships/hyperlink" Target="https://www.blackhillsinfosec.com/red-teaming-microsoft-part-1-active-directory-leaks-via-azure/" TargetMode="External"/><Relationship Id="rId16" Type="http://schemas.openxmlformats.org/officeDocument/2006/relationships/hyperlink" Target="https://www.youtube.com/watch?v=JMFB4TodjkE" TargetMode="External"/><Relationship Id="rId20" Type="http://schemas.openxmlformats.org/officeDocument/2006/relationships/hyperlink" Target="https://www.proofpoint.com/us/threat-insight/post/threat-actors-leverage-credential-dumps-phishing-and-legacy-email-protocols" TargetMode="External"/><Relationship Id="rId29" Type="http://schemas.openxmlformats.org/officeDocument/2006/relationships/hyperlink" Target="https://adsecurity.org/wp-content/uploads/2019/04/2019-BSidesCharm-YouMovedtoOffice365NowWhat-Metcalf.pdf" TargetMode="External"/><Relationship Id="rId41" Type="http://schemas.openxmlformats.org/officeDocument/2006/relationships/hyperlink" Target="https://twitter.com/mwrlab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lideshare.net/DouglasBienstock/shmoocon-2019-becs-and-beyond-investigating-and-defending-office-365" TargetMode="External"/><Relationship Id="rId11" Type="http://schemas.openxmlformats.org/officeDocument/2006/relationships/hyperlink" Target="https://www.splunk.com/blog/2017/07/27/splunking-microsoft-cloud-data-part-1.html" TargetMode="External"/><Relationship Id="rId24" Type="http://schemas.openxmlformats.org/officeDocument/2006/relationships/hyperlink" Target="https://medium.com/@kylebubp/using-o365-activities-api-for-incident-response-d6fb6e1420e0" TargetMode="External"/><Relationship Id="rId32" Type="http://schemas.openxmlformats.org/officeDocument/2006/relationships/hyperlink" Target="https://www.trustedsec.com/2019/05/owning-o365-through-better-brute-forcing/" TargetMode="External"/><Relationship Id="rId37" Type="http://schemas.openxmlformats.org/officeDocument/2006/relationships/hyperlink" Target="https://twitter.com/fullmetalcache" TargetMode="External"/><Relationship Id="rId40" Type="http://schemas.openxmlformats.org/officeDocument/2006/relationships/hyperlink" Target="https://twitter.com/matthewdunwoody/" TargetMode="External"/><Relationship Id="rId45" Type="http://schemas.openxmlformats.org/officeDocument/2006/relationships/hyperlink" Target="https://twitter.com/dafthack" TargetMode="External"/><Relationship Id="rId5" Type="http://schemas.openxmlformats.org/officeDocument/2006/relationships/hyperlink" Target="https://investors.fireeye.com/static-files/b7dcb16f-44a8-4cfb-927f-efeed397dd52" TargetMode="External"/><Relationship Id="rId15" Type="http://schemas.openxmlformats.org/officeDocument/2006/relationships/hyperlink" Target="https://adsecurity.org/wp-content/uploads/2017/07/2017-DEFCON-HackingTheCloud-SteereMetcalf-Final.pdf" TargetMode="External"/><Relationship Id="rId23" Type="http://schemas.openxmlformats.org/officeDocument/2006/relationships/hyperlink" Target="https://www.crowdstrike.com/blog/hiding-in-plain-sight-using-the-office-365-activities-api-to-investigate-business-email-compromises/" TargetMode="External"/><Relationship Id="rId28" Type="http://schemas.openxmlformats.org/officeDocument/2006/relationships/hyperlink" Target="https://docs.microsoft.com/en-us/Exchange/policy-and-compliance/ediscovery/create-searches?view=exchserver-2019" TargetMode="External"/><Relationship Id="rId36" Type="http://schemas.openxmlformats.org/officeDocument/2006/relationships/hyperlink" Target="https://github.com/True-Demon/raindance" TargetMode="External"/><Relationship Id="rId49" Type="http://schemas.openxmlformats.org/officeDocument/2006/relationships/hyperlink" Target="https://twitter.com/nyxgeek" TargetMode="External"/><Relationship Id="rId10" Type="http://schemas.openxmlformats.org/officeDocument/2006/relationships/hyperlink" Target="https://www.splunk.com/blog/2018/08/27/the-future-is-cloudy-with-a-chance-of-microsoft-office-365.html" TargetMode="External"/><Relationship Id="rId19" Type="http://schemas.openxmlformats.org/officeDocument/2006/relationships/hyperlink" Target="https://adsecurity.org/wp-content/uploads/2017/11/HIPConf2017-Metcalf-WhenWorldsCollideSecurityinaCloudEnabledEnvironment-Final2.pdf" TargetMode="External"/><Relationship Id="rId31" Type="http://schemas.openxmlformats.org/officeDocument/2006/relationships/hyperlink" Target="https://github.com/kgretzky/evilginx2" TargetMode="External"/><Relationship Id="rId44" Type="http://schemas.openxmlformats.org/officeDocument/2006/relationships/hyperlink" Target="https://twitter.com/vysecurity" TargetMode="External"/><Relationship Id="rId4" Type="http://schemas.openxmlformats.org/officeDocument/2006/relationships/hyperlink" Target="http://h.foofus.net/?p=784" TargetMode="External"/><Relationship Id="rId9" Type="http://schemas.openxmlformats.org/officeDocument/2006/relationships/hyperlink" Target="https://docs.microsoft.com/en-us/office365/securitycompliance/detailed-properties-in-the-office-365-audit-log" TargetMode="External"/><Relationship Id="rId14" Type="http://schemas.openxmlformats.org/officeDocument/2006/relationships/hyperlink" Target="https://www.youtube.com/watch?v=LufXEPTlPak" TargetMode="External"/><Relationship Id="rId22" Type="http://schemas.openxmlformats.org/officeDocument/2006/relationships/hyperlink" Target="https://office365.uservoice.com/forums/289138-office-365-security-compliance/suggestions/34152823-stop-external-emails-being-sent-directly-to-the-on" TargetMode="External"/><Relationship Id="rId27" Type="http://schemas.openxmlformats.org/officeDocument/2006/relationships/hyperlink" Target="https://msitpros.com/?p=3678" TargetMode="External"/><Relationship Id="rId30" Type="http://schemas.openxmlformats.org/officeDocument/2006/relationships/hyperlink" Target="https://breakdev.org/evilginx-1-1-release/" TargetMode="External"/><Relationship Id="rId35" Type="http://schemas.openxmlformats.org/officeDocument/2006/relationships/hyperlink" Target="https://youtu.be/VHPZ2YU351M?t=998" TargetMode="External"/><Relationship Id="rId43" Type="http://schemas.openxmlformats.org/officeDocument/2006/relationships/hyperlink" Target="https://twitter.com/domchell" TargetMode="External"/><Relationship Id="rId48" Type="http://schemas.openxmlformats.org/officeDocument/2006/relationships/hyperlink" Target="https://twitter.com/byt3bl33d3r" TargetMode="External"/><Relationship Id="rId8" Type="http://schemas.openxmlformats.org/officeDocument/2006/relationships/hyperlink" Target="https://www.splunk.com/blog/2018/08/31/i-azure-you-this-will-be-useful.html" TargetMode="External"/><Relationship Id="rId51" Type="http://schemas.openxmlformats.org/officeDocument/2006/relationships/hyperlink" Target="https://twitter.com/TRUExDEM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fthack/MailSniper" TargetMode="External"/><Relationship Id="rId13" Type="http://schemas.openxmlformats.org/officeDocument/2006/relationships/hyperlink" Target="https://twitter.com/domchell/status/1126484924184322049" TargetMode="External"/><Relationship Id="rId18" Type="http://schemas.openxmlformats.org/officeDocument/2006/relationships/hyperlink" Target="https://bitbucket.org/grimhacker/office365userenum/src/master/office365userenum.py" TargetMode="External"/><Relationship Id="rId26" Type="http://schemas.openxmlformats.org/officeDocument/2006/relationships/hyperlink" Target="https://www.slideshare.net/DouglasBienstock/shmoocon-2019-becs-and-beyond-investigating-and-defending-office-365" TargetMode="External"/><Relationship Id="rId39" Type="http://schemas.openxmlformats.org/officeDocument/2006/relationships/hyperlink" Target="https://www.blackhillsinfosec.com/attacking-exchange-with-mailsniper/" TargetMode="External"/><Relationship Id="rId3" Type="http://schemas.openxmlformats.org/officeDocument/2006/relationships/diagramLayout" Target="../diagrams/layout1.xml"/><Relationship Id="rId21" Type="http://schemas.openxmlformats.org/officeDocument/2006/relationships/hyperlink" Target="https://github.com/sensepost/ruler/wiki/Brute-Force" TargetMode="External"/><Relationship Id="rId34" Type="http://schemas.openxmlformats.org/officeDocument/2006/relationships/hyperlink" Target="https://blog.compass-security.com/2018/09/hidden-inbox-rules-in-microsoft-exchange/" TargetMode="External"/><Relationship Id="rId42" Type="http://schemas.openxmlformats.org/officeDocument/2006/relationships/hyperlink" Target="https://github.com/byt3bl33d3r/SprayingToolkit" TargetMode="External"/><Relationship Id="rId7" Type="http://schemas.openxmlformats.org/officeDocument/2006/relationships/hyperlink" Target="https://www.blackhillsinfosec.com/red-teaming-microsoft-part-1-active-directory-leaks-via-azure/" TargetMode="External"/><Relationship Id="rId12" Type="http://schemas.openxmlformats.org/officeDocument/2006/relationships/hyperlink" Target="https://hunter.io/" TargetMode="External"/><Relationship Id="rId17" Type="http://schemas.openxmlformats.org/officeDocument/2006/relationships/hyperlink" Target="https://www.trustedsec.com/2019/05/owning-o365-through-better-brute-forcing/" TargetMode="External"/><Relationship Id="rId25" Type="http://schemas.openxmlformats.org/officeDocument/2006/relationships/hyperlink" Target="https://docs.microsoft.com/en-us/office365/admin/add-users/about-admin-roles?view=o365-worldwide" TargetMode="External"/><Relationship Id="rId33" Type="http://schemas.openxmlformats.org/officeDocument/2006/relationships/hyperlink" Target="https://sensepost.com/blog/2017/outlook-forms-and-shells/" TargetMode="External"/><Relationship Id="rId38" Type="http://schemas.openxmlformats.org/officeDocument/2006/relationships/hyperlink" Target="http://h.foofus.net/?p=784" TargetMode="External"/><Relationship Id="rId2" Type="http://schemas.openxmlformats.org/officeDocument/2006/relationships/diagramData" Target="../diagrams/data1.xml"/><Relationship Id="rId16" Type="http://schemas.openxmlformats.org/officeDocument/2006/relationships/hyperlink" Target="https://raw.githubusercontent.com/vysecurity/Office365TenantsList/master/tenants.txt" TargetMode="External"/><Relationship Id="rId20" Type="http://schemas.openxmlformats.org/officeDocument/2006/relationships/hyperlink" Target="https://github.com/True-Demon/raindance" TargetMode="External"/><Relationship Id="rId29" Type="http://schemas.openxmlformats.org/officeDocument/2006/relationships/hyperlink" Target="https://twitter.com/matthewdunwoody/status/1091789479512342528" TargetMode="External"/><Relationship Id="rId41" Type="http://schemas.openxmlformats.org/officeDocument/2006/relationships/hyperlink" Target="Invoke-PasswordSprayOWA%20&amp;%20Invoke-PasswordSprayEWS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hyperlink" Target="https://grimhacker.com/2017/07/24/office365-activesync-username-enumeration/" TargetMode="External"/><Relationship Id="rId24" Type="http://schemas.openxmlformats.org/officeDocument/2006/relationships/hyperlink" Target="https://blogs.technet.microsoft.com/timmcmic/2014/07/28/exchange-and-office-365-mail-forwarding/" TargetMode="External"/><Relationship Id="rId32" Type="http://schemas.openxmlformats.org/officeDocument/2006/relationships/hyperlink" Target="https://sensepost.com/blog/2017/outlook-home-page-another-ruler-vector/" TargetMode="External"/><Relationship Id="rId37" Type="http://schemas.openxmlformats.org/officeDocument/2006/relationships/hyperlink" Target="https://github.com/nyxgeek/lyncsmash/" TargetMode="External"/><Relationship Id="rId40" Type="http://schemas.openxmlformats.org/officeDocument/2006/relationships/hyperlink" Target="https://adsecurity.org/wp-content/uploads/2017/07/2017-DEFCON-HackingTheCloud-SteereMetcalf-Final.pdf" TargetMode="External"/><Relationship Id="rId45" Type="http://schemas.openxmlformats.org/officeDocument/2006/relationships/hyperlink" Target="https://www.welivesecurity.com/wp-content/uploads/2019/05/ESET-LightNeuron.pdf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github.com/vysecurity/checkO365/blob/master/checkO365.py" TargetMode="External"/><Relationship Id="rId23" Type="http://schemas.openxmlformats.org/officeDocument/2006/relationships/hyperlink" Target="https://github.com/kgretzky/evilginx2" TargetMode="External"/><Relationship Id="rId28" Type="http://schemas.openxmlformats.org/officeDocument/2006/relationships/hyperlink" Target="https://labs.mwrinfosecurity.com/blog/tasking-office-365-for-cobalt-strike-c2/" TargetMode="External"/><Relationship Id="rId36" Type="http://schemas.openxmlformats.org/officeDocument/2006/relationships/hyperlink" Target="https://www.trustedsec.com/2017/08/attacking-self-hosted-skype-businessmicrosoft-lync-installations/" TargetMode="External"/><Relationship Id="rId10" Type="http://schemas.openxmlformats.org/officeDocument/2006/relationships/hyperlink" Target="https://www.blackhillsinfosec.com/abusing-exchange-mailbox-permissions-mailsniper/" TargetMode="External"/><Relationship Id="rId19" Type="http://schemas.openxmlformats.org/officeDocument/2006/relationships/hyperlink" Target="https://youtu.be/VHPZ2YU351M?t=998" TargetMode="External"/><Relationship Id="rId31" Type="http://schemas.openxmlformats.org/officeDocument/2006/relationships/hyperlink" Target="https://github.com/chrismaddalena/SharpCloud" TargetMode="External"/><Relationship Id="rId44" Type="http://schemas.openxmlformats.org/officeDocument/2006/relationships/hyperlink" Target="https://github.com/mdsecresearch/LyncSniper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github.com/ustayready/CredKing" TargetMode="External"/><Relationship Id="rId14" Type="http://schemas.openxmlformats.org/officeDocument/2006/relationships/hyperlink" Target="https://twitter.com/PyroTek3/status/1126487227712921600" TargetMode="External"/><Relationship Id="rId22" Type="http://schemas.openxmlformats.org/officeDocument/2006/relationships/hyperlink" Target="https://staaldraad.github.io/2017/08/02/o356-phishing-with-oauth/" TargetMode="External"/><Relationship Id="rId27" Type="http://schemas.openxmlformats.org/officeDocument/2006/relationships/hyperlink" Target="https://sensepost.com/blog/2016/mapi-over-http-and-mailrule-pwnage/" TargetMode="External"/><Relationship Id="rId30" Type="http://schemas.openxmlformats.org/officeDocument/2006/relationships/hyperlink" Target="https://blog.appriver.com/2018/02/office-365-business-email-compromise-attacks-proliferate" TargetMode="External"/><Relationship Id="rId35" Type="http://schemas.openxmlformats.org/officeDocument/2006/relationships/hyperlink" Target="https://github.com/mwrlabs/XRulez" TargetMode="External"/><Relationship Id="rId43" Type="http://schemas.openxmlformats.org/officeDocument/2006/relationships/hyperlink" Target="https://www.mdsec.co.uk/2017/04/penetration-testing-skype-for-business-exploiting-the-missing-lync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dsecurity.org/wp-content/uploads/2017/07/2017-DEFCON-HackingTheCloud-SteereMetcalf-Final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hillsinfosec.com/abusing-exchange-mailbox-permissions-mailsnipe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C512-1322-46DA-BDE3-84F9045FE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Office 365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D0AEA-5D14-4551-A2D9-9E48F7E20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by @JohnLaTwC</a:t>
            </a:r>
          </a:p>
          <a:p>
            <a:r>
              <a:rPr lang="en-US" sz="1200" dirty="0"/>
              <a:t>v1.06</a:t>
            </a:r>
          </a:p>
        </p:txBody>
      </p:sp>
    </p:spTree>
    <p:extLst>
      <p:ext uri="{BB962C8B-B14F-4D97-AF65-F5344CB8AC3E}">
        <p14:creationId xmlns:p14="http://schemas.microsoft.com/office/powerpoint/2010/main" val="373136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1F39-1223-4CA1-B433-BE00C777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Recon: O365Recon via ActiveSync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7F30D-4C47-4945-AF0E-71122B30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8B004-B086-4669-AFFF-4725F4D6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962" y="1393479"/>
            <a:ext cx="3661430" cy="30260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7B7943-01CF-45D4-BDDA-E8688275F14A}"/>
              </a:ext>
            </a:extLst>
          </p:cNvPr>
          <p:cNvSpPr/>
          <p:nvPr/>
        </p:nvSpPr>
        <p:spPr>
          <a:xfrm>
            <a:off x="327447" y="622554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https://grimhacker.com/2017/07/24/office365-activesync-username-enumeration/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8E6C5-35E4-4265-8258-2757B2D7032D}"/>
              </a:ext>
            </a:extLst>
          </p:cNvPr>
          <p:cNvSpPr/>
          <p:nvPr/>
        </p:nvSpPr>
        <p:spPr>
          <a:xfrm>
            <a:off x="8460962" y="4419492"/>
            <a:ext cx="334537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https://www.trustedsec.com/2019/05/owning-o365-through-better-brute-forcing/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ABDC2-206C-4C91-A7C8-303D4B76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9" y="1482878"/>
            <a:ext cx="2498190" cy="4684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0F640A-FA64-47F8-BC9A-D816533D4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96" y="1482878"/>
            <a:ext cx="2605214" cy="2336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B033F-766B-4C13-BA2A-149F8C418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351" y="1482878"/>
            <a:ext cx="2677554" cy="306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0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CD50-BEDF-48BC-8306-8B62016C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Recon: Enumeration with </a:t>
            </a:r>
            <a:r>
              <a:rPr lang="en-US" dirty="0" err="1"/>
              <a:t>RainDance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E1A7E-5F1D-4E3D-B0FD-EAD8F874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75" y="1289532"/>
            <a:ext cx="6609795" cy="44954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DA9982-C357-4DF0-A980-FD05F2D4B9C7}"/>
              </a:ext>
            </a:extLst>
          </p:cNvPr>
          <p:cNvSpPr/>
          <p:nvPr/>
        </p:nvSpPr>
        <p:spPr>
          <a:xfrm>
            <a:off x="96497" y="6376891"/>
            <a:ext cx="2672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https://github.com/True-Demon/raindance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F4BC50-A517-4E3E-AAE9-EF5FC7A8B418}"/>
              </a:ext>
            </a:extLst>
          </p:cNvPr>
          <p:cNvSpPr/>
          <p:nvPr/>
        </p:nvSpPr>
        <p:spPr>
          <a:xfrm>
            <a:off x="8644174" y="6376891"/>
            <a:ext cx="34513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https://www.youtube.com/watch?v=VHPZ2YU351M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0F330-8046-4830-9729-D25CDC141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516" y="1957452"/>
            <a:ext cx="4924978" cy="33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0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A663-FC5C-46C9-A5A4-73D25091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users with Hunter.IO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E38D0-960E-4732-8A4C-A8CA536F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66" y="1534316"/>
            <a:ext cx="6002042" cy="4684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D226CE-9033-4AE5-825C-6C123C40FCC7}"/>
              </a:ext>
            </a:extLst>
          </p:cNvPr>
          <p:cNvSpPr/>
          <p:nvPr/>
        </p:nvSpPr>
        <p:spPr>
          <a:xfrm>
            <a:off x="43629" y="6434902"/>
            <a:ext cx="1839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https://hunter.io/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8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320F-D57B-4866-9CAB-95B47876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Recon: OWA </a:t>
            </a:r>
            <a:r>
              <a:rPr lang="en-US" dirty="0" err="1"/>
              <a:t>FindPeople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C0CE-BF4A-4F98-8554-78B99D44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03" y="1340359"/>
            <a:ext cx="5473213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A04273-ED01-4625-B8EA-132C97C93D39}"/>
              </a:ext>
            </a:extLst>
          </p:cNvPr>
          <p:cNvSpPr/>
          <p:nvPr/>
        </p:nvSpPr>
        <p:spPr>
          <a:xfrm>
            <a:off x="34413" y="6488668"/>
            <a:ext cx="7806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https://www.blackhillsinfosec.com/attacking-exchange-with-mailsniper/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50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BA851E-3336-48D8-A00E-F9D6EC68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Phishing: 2FA bypass with OAuth Phishing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925067-8C83-410D-88B0-8DF2BB30C939}"/>
              </a:ext>
            </a:extLst>
          </p:cNvPr>
          <p:cNvSpPr/>
          <p:nvPr/>
        </p:nvSpPr>
        <p:spPr>
          <a:xfrm>
            <a:off x="307973" y="1552605"/>
            <a:ext cx="3816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1: Attacker registers an app with AAD with permission to read user mailbox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A31742-5B16-406A-BA83-773534A1FDC1}"/>
              </a:ext>
            </a:extLst>
          </p:cNvPr>
          <p:cNvSpPr/>
          <p:nvPr/>
        </p:nvSpPr>
        <p:spPr>
          <a:xfrm>
            <a:off x="4203700" y="1552605"/>
            <a:ext cx="38163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2: Attacker crafts a mail with a link to authorize the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 the URL is entirely hosted at Microsoft making it trickier to know it is a phishing site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286B05-D60C-48A1-A0EC-E6F8756217A9}"/>
              </a:ext>
            </a:extLst>
          </p:cNvPr>
          <p:cNvSpPr/>
          <p:nvPr/>
        </p:nvSpPr>
        <p:spPr>
          <a:xfrm>
            <a:off x="8432800" y="1552605"/>
            <a:ext cx="3816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3: User tricked into consenting to app permission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2E6F5-14D2-4CCF-948E-AD4264FBF021}"/>
              </a:ext>
            </a:extLst>
          </p:cNvPr>
          <p:cNvSpPr/>
          <p:nvPr/>
        </p:nvSpPr>
        <p:spPr>
          <a:xfrm>
            <a:off x="3409950" y="5957917"/>
            <a:ext cx="8547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USER CREDENTIALS REQUIRED. ATTACKER ACCESS PERSISTS AFTER CREDENTIAL RESET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737EF-79F9-456F-9620-68539C98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662" y="2191364"/>
            <a:ext cx="291465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23B53-1DA1-4E48-8344-4DF67386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31" y="3922973"/>
            <a:ext cx="3223126" cy="846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37F6CE-7D8E-4D5B-887E-D9C5655E01D6}"/>
              </a:ext>
            </a:extLst>
          </p:cNvPr>
          <p:cNvSpPr/>
          <p:nvPr/>
        </p:nvSpPr>
        <p:spPr>
          <a:xfrm>
            <a:off x="4311445" y="3170903"/>
            <a:ext cx="3705553" cy="166656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F96EA9E-1E80-4B42-953F-17189A509708}"/>
              </a:ext>
            </a:extLst>
          </p:cNvPr>
          <p:cNvSpPr/>
          <p:nvPr/>
        </p:nvSpPr>
        <p:spPr>
          <a:xfrm flipV="1">
            <a:off x="4311444" y="3156616"/>
            <a:ext cx="3705553" cy="698613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B5F3C1-3672-4D1F-BAED-8F668F35D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42" y="2191364"/>
            <a:ext cx="3705225" cy="35718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0FD7CF-FDA3-4229-AC19-9C92E653A0A5}"/>
              </a:ext>
            </a:extLst>
          </p:cNvPr>
          <p:cNvSpPr/>
          <p:nvPr/>
        </p:nvSpPr>
        <p:spPr>
          <a:xfrm>
            <a:off x="56977" y="6445251"/>
            <a:ext cx="11697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Gmail OAuth example: </a:t>
            </a:r>
            <a:r>
              <a:rPr lang="en-US" sz="1200" dirty="0">
                <a:hlinkClick r:id="rId5"/>
              </a:rPr>
              <a:t>https://content.fireeye.com/m-trends/rpt-m-trends-2017</a:t>
            </a:r>
            <a:r>
              <a:rPr lang="en-US" sz="1200" dirty="0"/>
              <a:t> , Bypassing Multi-Factor Authentication for Corporate Email Theft</a:t>
            </a:r>
          </a:p>
        </p:txBody>
      </p:sp>
    </p:spTree>
    <p:extLst>
      <p:ext uri="{BB962C8B-B14F-4D97-AF65-F5344CB8AC3E}">
        <p14:creationId xmlns:p14="http://schemas.microsoft.com/office/powerpoint/2010/main" val="264832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520F-3F07-493A-93BB-BC616F60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Phishing: 2FA Bypass with MITM Evilginx2</a:t>
            </a:r>
          </a:p>
        </p:txBody>
      </p:sp>
      <p:pic>
        <p:nvPicPr>
          <p:cNvPr id="1026" name="Picture 2" descr="https://raw.githubusercontent.com/kgretzky/evilginx2/master/media/img/screen.png">
            <a:extLst>
              <a:ext uri="{FF2B5EF4-FFF2-40B4-BE49-F238E27FC236}">
                <a16:creationId xmlns:a16="http://schemas.microsoft.com/office/drawing/2014/main" id="{15118ADF-E75E-40ED-8E06-DA881454D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909" y="1690688"/>
            <a:ext cx="5016692" cy="3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69F3F9-383A-4D28-970E-A37250B6A614}"/>
              </a:ext>
            </a:extLst>
          </p:cNvPr>
          <p:cNvSpPr/>
          <p:nvPr/>
        </p:nvSpPr>
        <p:spPr>
          <a:xfrm>
            <a:off x="152400" y="6437416"/>
            <a:ext cx="45593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https://breakdev.org/evilginx-2-next-generation-of-phishing-2fa-tokens/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Image of Evilginx phishing page">
            <a:extLst>
              <a:ext uri="{FF2B5EF4-FFF2-40B4-BE49-F238E27FC236}">
                <a16:creationId xmlns:a16="http://schemas.microsoft.com/office/drawing/2014/main" id="{36320149-7537-4BE0-B00E-DEFDC218D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0" y="1690688"/>
            <a:ext cx="4625261" cy="257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gram of Evilginx in the middle proxying the connection">
            <a:extLst>
              <a:ext uri="{FF2B5EF4-FFF2-40B4-BE49-F238E27FC236}">
                <a16:creationId xmlns:a16="http://schemas.microsoft.com/office/drawing/2014/main" id="{518982F2-E064-400F-A46C-3F8D56770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37" y="4353056"/>
            <a:ext cx="3884747" cy="12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AAEFBD-1E76-4C83-8E54-DC7CCC028E40}"/>
              </a:ext>
            </a:extLst>
          </p:cNvPr>
          <p:cNvSpPr/>
          <p:nvPr/>
        </p:nvSpPr>
        <p:spPr>
          <a:xfrm>
            <a:off x="2103632" y="5576651"/>
            <a:ext cx="1584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 is intercepted by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Evilginx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25DB22-EBB1-4DC7-8231-207E786566FA}"/>
              </a:ext>
            </a:extLst>
          </p:cNvPr>
          <p:cNvSpPr/>
          <p:nvPr/>
        </p:nvSpPr>
        <p:spPr>
          <a:xfrm>
            <a:off x="699515" y="5587875"/>
            <a:ext cx="1404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Victim receive the 2FA code</a:t>
            </a:r>
          </a:p>
        </p:txBody>
      </p:sp>
    </p:spTree>
    <p:extLst>
      <p:ext uri="{BB962C8B-B14F-4D97-AF65-F5344CB8AC3E}">
        <p14:creationId xmlns:p14="http://schemas.microsoft.com/office/powerpoint/2010/main" val="236298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9363-A9F8-4174-9075-3296B93E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Password Spray (on steroids)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266E-9858-4B55-A506-0D247B2A3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1147E-1EF1-45F5-A509-74DFBE36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67" y="1425036"/>
            <a:ext cx="4125191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52981-8118-4CDE-BDA9-8FCBDF86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45" y="1406091"/>
            <a:ext cx="4916680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6EE7-B9B1-4525-B136-4A23B0CCA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2" y="1340359"/>
            <a:ext cx="5346038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9A96C-A49C-4A9B-9CB3-A155BE2B4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989" y="1340359"/>
            <a:ext cx="4590657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3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19C4-5D9D-4BEC-92B9-3D4CC0D7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spraying and brute forcing of Lync and Skype for Business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EC69F-0E11-46C5-B49A-8E3AB269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49" y="1746687"/>
            <a:ext cx="6022132" cy="42582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8C1D7A-4EAC-4F13-AD97-99F09D10E551}"/>
              </a:ext>
            </a:extLst>
          </p:cNvPr>
          <p:cNvSpPr/>
          <p:nvPr/>
        </p:nvSpPr>
        <p:spPr>
          <a:xfrm>
            <a:off x="108368" y="6550223"/>
            <a:ext cx="3593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https://github.com/mdsecresearch/LyncSniper</a:t>
            </a:r>
          </a:p>
        </p:txBody>
      </p:sp>
    </p:spTree>
    <p:extLst>
      <p:ext uri="{BB962C8B-B14F-4D97-AF65-F5344CB8AC3E}">
        <p14:creationId xmlns:p14="http://schemas.microsoft.com/office/powerpoint/2010/main" val="1415455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F4E9-78E5-4658-AEFF-79A23DE0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sprayer for Lync/Skype For Business and OWA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DD86E-59D2-4631-8492-7E19FC7C064F}"/>
              </a:ext>
            </a:extLst>
          </p:cNvPr>
          <p:cNvSpPr/>
          <p:nvPr/>
        </p:nvSpPr>
        <p:spPr>
          <a:xfrm>
            <a:off x="135262" y="6410321"/>
            <a:ext cx="4714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https://github.com/byt3bl33d3r/SprayingToolkit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C30A8-5D19-4974-BF83-B0298EC44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027" y="1726216"/>
            <a:ext cx="600794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46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ED10-EA30-4C08-B164-2ADEC481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(On-prem Exchange)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C722A-1CFD-438C-A4A8-9E050BD61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004" y="1522923"/>
            <a:ext cx="5698295" cy="51525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4AB3ED-8454-4D68-9CA6-A5CFD38DED90}"/>
              </a:ext>
            </a:extLst>
          </p:cNvPr>
          <p:cNvSpPr/>
          <p:nvPr/>
        </p:nvSpPr>
        <p:spPr>
          <a:xfrm>
            <a:off x="0" y="6378083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https://www.welivesecurity.com/wp-content/uploads/2019/05/ESET-LightNeuron.pdf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0318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73773C-B5D5-4FA8-A7D6-BAFDFCDF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Matrix for O365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BBACB-76B3-4B67-952C-A5D98F891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71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B367-E789-4A15-8531-6B39AF1B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on Intent: Searching Inbox for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3DB40-B1D8-4E77-A0C7-88B2D4D4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914525"/>
            <a:ext cx="77343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DE63-4DD8-4124-BB5E-71EF7195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on Intent: Forwarding email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E9F35-7681-4AE8-A651-C8033625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62" y="1487272"/>
            <a:ext cx="8327300" cy="415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CD989-70CC-4048-9DBA-4EC79A5E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71" y="688582"/>
            <a:ext cx="564619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593ABD-5B5C-407D-86A4-46E5180D65BD}"/>
              </a:ext>
            </a:extLst>
          </p:cNvPr>
          <p:cNvSpPr/>
          <p:nvPr/>
        </p:nvSpPr>
        <p:spPr>
          <a:xfrm>
            <a:off x="7691725" y="6030918"/>
            <a:ext cx="3766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https://content.fireeye.com/m-trends/rpt-m-trends-2019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471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D04F-5E66-4564-8C09-0A998F52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on Intent: Exfiltrate e-mail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5D6B9-0D61-4D03-8F29-3334DF6F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3" y="1447261"/>
            <a:ext cx="3054988" cy="51525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7FF5D5-740C-4016-8672-32F982B346D8}"/>
              </a:ext>
            </a:extLst>
          </p:cNvPr>
          <p:cNvSpPr/>
          <p:nvPr/>
        </p:nvSpPr>
        <p:spPr>
          <a:xfrm>
            <a:off x="80865" y="6538912"/>
            <a:ext cx="87448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https://twitter.com/matthewdunwoody/status/1091786455851167749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(the whole thread is a gem)</a:t>
            </a:r>
          </a:p>
        </p:txBody>
      </p:sp>
    </p:spTree>
    <p:extLst>
      <p:ext uri="{BB962C8B-B14F-4D97-AF65-F5344CB8AC3E}">
        <p14:creationId xmlns:p14="http://schemas.microsoft.com/office/powerpoint/2010/main" val="247016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67FD6-388A-4164-994E-5A62AEA2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and Cloud attacks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61B1B-53C3-4EA8-8585-237D656A3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40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F95A-C26A-4E80-8585-06CB998B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Endpoint: Outlook Tasks for C2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0FA4F-9FC5-452A-AC71-EC72659E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575" y="1690688"/>
            <a:ext cx="4599960" cy="4684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061328-9E0C-4594-A3BA-D863095071FB}"/>
              </a:ext>
            </a:extLst>
          </p:cNvPr>
          <p:cNvSpPr/>
          <p:nvPr/>
        </p:nvSpPr>
        <p:spPr>
          <a:xfrm>
            <a:off x="0" y="6400800"/>
            <a:ext cx="8447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https://labs.mwrinfosecurity.com/blog/tasking-office-365-for-cobalt-strike-c2/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3D893-36EA-495C-A787-055C625F0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19" y="1716695"/>
            <a:ext cx="519679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05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B30D-3AA9-4304-85D7-599E504A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and Control: OneDrive &amp; Graph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BE4FC-D37C-4070-A012-7E80017A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27" y="1409383"/>
            <a:ext cx="5284136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5B1C50-13DB-456C-BE73-ACD61A15492B}"/>
              </a:ext>
            </a:extLst>
          </p:cNvPr>
          <p:cNvSpPr/>
          <p:nvPr/>
        </p:nvSpPr>
        <p:spPr>
          <a:xfrm>
            <a:off x="0" y="6388121"/>
            <a:ext cx="10642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https://github.com/EmpireProject/Empire/blob/e37fb2eef8ff8f5a0a689f1589f424906fe13055/lib/listeners/onedrive.py</a:t>
            </a:r>
            <a:endParaRPr lang="en-US" sz="1200" dirty="0"/>
          </a:p>
          <a:p>
            <a:r>
              <a:rPr lang="en-US" sz="1200" dirty="0">
                <a:solidFill>
                  <a:srgbClr val="032F62"/>
                </a:solidFill>
                <a:latin typeface="SFMono-Regular"/>
                <a:hlinkClick r:id="rId4"/>
              </a:rPr>
              <a:t>https://gist.github.com/mr64bit/3fd8f321717c9a6423f7949d494b6cd9</a:t>
            </a:r>
            <a:r>
              <a:rPr lang="en-US" sz="1200" dirty="0">
                <a:solidFill>
                  <a:srgbClr val="032F62"/>
                </a:solidFill>
                <a:latin typeface="SFMono-Regular"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3584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1C1C-2138-4BEE-8A26-F4773966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malicious outlook rules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14DCB-A688-4A22-BA75-43C32BB8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91" y="1449893"/>
            <a:ext cx="6286726" cy="4684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AED060-EA6A-4BD8-9B78-15EF470E4568}"/>
              </a:ext>
            </a:extLst>
          </p:cNvPr>
          <p:cNvSpPr/>
          <p:nvPr/>
        </p:nvSpPr>
        <p:spPr>
          <a:xfrm>
            <a:off x="184563" y="6405405"/>
            <a:ext cx="3573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https://github.com/mwrlabs/XRulez</a:t>
            </a:r>
          </a:p>
        </p:txBody>
      </p:sp>
    </p:spTree>
    <p:extLst>
      <p:ext uri="{BB962C8B-B14F-4D97-AF65-F5344CB8AC3E}">
        <p14:creationId xmlns:p14="http://schemas.microsoft.com/office/powerpoint/2010/main" val="1169769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C7788-6FC5-4FED-8ADC-6DBBD442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4021B-CB8C-4708-93CB-1150D2168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57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1EC8-9A27-427D-93A4-846778AC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3879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A039D-6205-4078-AEEB-61C66E0AB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978846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2"/>
              </a:rPr>
              <a:t>https://www.blackhillsinfosec.com/red-teaming-microsoft-part-1-active-directory-leaks-via-azure/</a:t>
            </a:r>
            <a:endParaRPr lang="en-US" dirty="0"/>
          </a:p>
          <a:p>
            <a:r>
              <a:rPr lang="en-US" dirty="0">
                <a:hlinkClick r:id="rId3"/>
              </a:rPr>
              <a:t>https://www.trustedsec.com/2017/08/attacking-self-hosted-skype-businessmicrosoft-lync-installations/</a:t>
            </a:r>
            <a:endParaRPr lang="en-US" dirty="0"/>
          </a:p>
          <a:p>
            <a:r>
              <a:rPr lang="en-US" dirty="0"/>
              <a:t>CAS Authentication Timing Attack </a:t>
            </a:r>
            <a:r>
              <a:rPr lang="en-US" dirty="0">
                <a:hlinkClick r:id="rId4"/>
              </a:rPr>
              <a:t>http://h.foofus.net/?p=784</a:t>
            </a:r>
            <a:endParaRPr lang="en-US" dirty="0"/>
          </a:p>
          <a:p>
            <a:r>
              <a:rPr lang="en-US" dirty="0">
                <a:hlinkClick r:id="rId5"/>
              </a:rPr>
              <a:t>https://investors.fireeye.com/static-files/b7dcb16f-44a8-4cfb-927f-efeed397dd52</a:t>
            </a:r>
            <a:endParaRPr lang="en-US" dirty="0"/>
          </a:p>
          <a:p>
            <a:r>
              <a:rPr lang="en-US" dirty="0">
                <a:hlinkClick r:id="rId6"/>
              </a:rPr>
              <a:t>https://www.slideshare.net/DouglasBienstock/shmoocon-2019-becs-and-beyond-investigating-and-defending-office-365</a:t>
            </a:r>
            <a:r>
              <a:rPr lang="en-US" dirty="0"/>
              <a:t> (</a:t>
            </a:r>
            <a:r>
              <a:rPr lang="en-US" dirty="0" err="1">
                <a:hlinkClick r:id="rId7"/>
              </a:rPr>
              <a:t>youtube</a:t>
            </a:r>
            <a:r>
              <a:rPr lang="en-US" dirty="0"/>
              <a:t>)</a:t>
            </a:r>
          </a:p>
          <a:p>
            <a:r>
              <a:rPr lang="en-US" dirty="0">
                <a:hlinkClick r:id="rId8"/>
              </a:rPr>
              <a:t>https://www.splunk.com/blog/2018/08/31/i-azure-you-this-will-be-useful.html</a:t>
            </a:r>
            <a:endParaRPr lang="en-US" dirty="0"/>
          </a:p>
          <a:p>
            <a:r>
              <a:rPr lang="en-US" dirty="0">
                <a:hlinkClick r:id="rId9"/>
              </a:rPr>
              <a:t>https://docs.microsoft.com/en-us/office365/securitycompliance/detailed-properties-in-the-office-365-audit-log</a:t>
            </a:r>
            <a:endParaRPr lang="en-US" dirty="0"/>
          </a:p>
          <a:p>
            <a:r>
              <a:rPr lang="en-US" dirty="0">
                <a:hlinkClick r:id="rId10"/>
              </a:rPr>
              <a:t>https://www.splunk.com/blog/2018/08/27/the-future-is-cloudy-with-a-chance-of-microsoft-office-365.html</a:t>
            </a:r>
            <a:endParaRPr lang="en-US" dirty="0"/>
          </a:p>
          <a:p>
            <a:r>
              <a:rPr lang="en-US" dirty="0">
                <a:hlinkClick r:id="rId11"/>
              </a:rPr>
              <a:t>https://www.splunk.com/blog/2017/07/27/splunking-microsoft-cloud-data-part-1.html</a:t>
            </a:r>
            <a:endParaRPr lang="en-US" dirty="0"/>
          </a:p>
          <a:p>
            <a:r>
              <a:rPr lang="en-US" dirty="0">
                <a:hlinkClick r:id="rId12"/>
              </a:rPr>
              <a:t>https://twitter.com/matthewdunwoody/status/1091786455851167749</a:t>
            </a:r>
            <a:endParaRPr lang="en-US" dirty="0"/>
          </a:p>
          <a:p>
            <a:r>
              <a:rPr lang="en-US" dirty="0">
                <a:hlinkClick r:id="rId13"/>
              </a:rPr>
              <a:t>https://labs.mwrinfosecurity.com/blog/tasking-office-365-for-cobalt-strike-c2/</a:t>
            </a:r>
            <a:endParaRPr lang="en-US" dirty="0"/>
          </a:p>
          <a:p>
            <a:r>
              <a:rPr lang="en-US" dirty="0"/>
              <a:t>DEF CON 25 - Gerald Steere, Sean Metcalf - Hacking the Cloud (</a:t>
            </a:r>
            <a:r>
              <a:rPr lang="en-US" dirty="0" err="1">
                <a:hlinkClick r:id="rId14"/>
              </a:rPr>
              <a:t>youtube</a:t>
            </a:r>
            <a:r>
              <a:rPr lang="en-US" dirty="0"/>
              <a:t>, </a:t>
            </a:r>
            <a:r>
              <a:rPr lang="en-US" dirty="0">
                <a:hlinkClick r:id="rId15"/>
              </a:rPr>
              <a:t>slides</a:t>
            </a:r>
            <a:r>
              <a:rPr lang="en-US" dirty="0"/>
              <a:t>)</a:t>
            </a:r>
          </a:p>
          <a:p>
            <a:r>
              <a:rPr lang="en-US" dirty="0"/>
              <a:t>Business Email Compromise on O365 (</a:t>
            </a:r>
            <a:r>
              <a:rPr lang="en-US" dirty="0">
                <a:hlinkClick r:id="rId16"/>
              </a:rPr>
              <a:t>https://www.youtube.com/watch?v=JMFB4TodjkE</a:t>
            </a:r>
            <a:r>
              <a:rPr lang="en-US" dirty="0"/>
              <a:t>)</a:t>
            </a:r>
          </a:p>
          <a:p>
            <a:r>
              <a:rPr lang="en-US" dirty="0">
                <a:hlinkClick r:id="rId17"/>
              </a:rPr>
              <a:t>https://blogs.technet.microsoft.com/cloudready/2018/10/14/email-phishing-protection-guide-part-14-prevent-brute-force-and-spray-attacks-in-office-365/</a:t>
            </a:r>
            <a:r>
              <a:rPr lang="en-US" dirty="0"/>
              <a:t> </a:t>
            </a:r>
          </a:p>
          <a:p>
            <a:r>
              <a:rPr lang="fr-FR" dirty="0"/>
              <a:t>Andrew Johnson / Sacha Faust - Cloud Post Exploitation Techniques @ </a:t>
            </a:r>
            <a:r>
              <a:rPr lang="fr-FR" dirty="0" err="1"/>
              <a:t>Infiltrate</a:t>
            </a:r>
            <a:r>
              <a:rPr lang="fr-FR" dirty="0"/>
              <a:t> 2017, </a:t>
            </a:r>
            <a:r>
              <a:rPr lang="en-US" dirty="0">
                <a:hlinkClick r:id="rId18"/>
              </a:rPr>
              <a:t>https://vimeo.com/214855977</a:t>
            </a:r>
            <a:r>
              <a:rPr lang="en-US" dirty="0"/>
              <a:t> </a:t>
            </a:r>
          </a:p>
          <a:p>
            <a:r>
              <a:rPr lang="en-US" dirty="0"/>
              <a:t>https://www.mdsec.co.uk/2017/04/penetration-testing-skype-for-business-exploiting-the-missing-lync/</a:t>
            </a:r>
          </a:p>
          <a:p>
            <a:r>
              <a:rPr lang="en-US" dirty="0"/>
              <a:t>When Clouds Collide (</a:t>
            </a:r>
            <a:r>
              <a:rPr lang="en-US" dirty="0">
                <a:hlinkClick r:id="rId19"/>
              </a:rPr>
              <a:t>slides</a:t>
            </a:r>
            <a:r>
              <a:rPr lang="en-US" dirty="0"/>
              <a:t>)</a:t>
            </a:r>
          </a:p>
          <a:p>
            <a:r>
              <a:rPr lang="en-US" dirty="0"/>
              <a:t>Proofpoint: </a:t>
            </a:r>
            <a:r>
              <a:rPr lang="en-US" dirty="0">
                <a:hlinkClick r:id="rId20"/>
              </a:rPr>
              <a:t>Threat actors leverage credential dumps, phishing, and legacy email protocols to bypass MFA and breach cloud accounts worldwide</a:t>
            </a:r>
            <a:endParaRPr lang="en-US" dirty="0"/>
          </a:p>
          <a:p>
            <a:r>
              <a:rPr lang="en-US" dirty="0"/>
              <a:t>Bypassing </a:t>
            </a:r>
            <a:r>
              <a:rPr lang="en-US" dirty="0">
                <a:hlinkClick r:id="rId21"/>
              </a:rPr>
              <a:t>inline filtering</a:t>
            </a:r>
            <a:r>
              <a:rPr lang="en-US" dirty="0"/>
              <a:t> by security services [O365 </a:t>
            </a:r>
            <a:r>
              <a:rPr lang="en-US" dirty="0">
                <a:hlinkClick r:id="rId22"/>
              </a:rPr>
              <a:t>user voice</a:t>
            </a:r>
            <a:r>
              <a:rPr lang="en-US" dirty="0"/>
              <a:t>]</a:t>
            </a:r>
          </a:p>
          <a:p>
            <a:pPr fontAlgn="base"/>
            <a:r>
              <a:rPr lang="en-US" dirty="0"/>
              <a:t>Hiding in Plain Sight: Using the Office 365 Activities API to Investigate Business Email Compromises by </a:t>
            </a:r>
            <a:r>
              <a:rPr lang="en-US" dirty="0">
                <a:hlinkClick r:id="rId23"/>
              </a:rPr>
              <a:t>CrowdStrike</a:t>
            </a:r>
            <a:endParaRPr lang="en-US" dirty="0"/>
          </a:p>
          <a:p>
            <a:r>
              <a:rPr lang="en-US" dirty="0"/>
              <a:t>Using O365 Activities API for </a:t>
            </a:r>
            <a:r>
              <a:rPr lang="en-US" dirty="0">
                <a:hlinkClick r:id="rId24"/>
              </a:rPr>
              <a:t>Incident Response</a:t>
            </a:r>
            <a:endParaRPr lang="en-US" dirty="0"/>
          </a:p>
          <a:p>
            <a:r>
              <a:rPr lang="en-US" cap="all" dirty="0"/>
              <a:t>Office365 ActiveSync Username Enumeration </a:t>
            </a:r>
            <a:r>
              <a:rPr lang="en-US" dirty="0"/>
              <a:t>by </a:t>
            </a:r>
            <a:r>
              <a:rPr lang="en-US" dirty="0" err="1">
                <a:hlinkClick r:id="rId25"/>
              </a:rPr>
              <a:t>GrimHacker</a:t>
            </a:r>
            <a:endParaRPr lang="en-US" dirty="0"/>
          </a:p>
          <a:p>
            <a:r>
              <a:rPr lang="en-US" dirty="0"/>
              <a:t>Extracting Sign-in </a:t>
            </a:r>
            <a:r>
              <a:rPr lang="en-US" dirty="0">
                <a:hlinkClick r:id="rId26"/>
              </a:rPr>
              <a:t>data from O365</a:t>
            </a:r>
            <a:endParaRPr lang="en-US" dirty="0"/>
          </a:p>
          <a:p>
            <a:r>
              <a:rPr lang="en-US" dirty="0"/>
              <a:t>eDiscovery </a:t>
            </a:r>
            <a:r>
              <a:rPr lang="en-US" dirty="0">
                <a:hlinkClick r:id="rId27"/>
              </a:rPr>
              <a:t>Search</a:t>
            </a:r>
            <a:r>
              <a:rPr lang="en-US" dirty="0"/>
              <a:t> </a:t>
            </a:r>
            <a:r>
              <a:rPr lang="en-US" dirty="0">
                <a:hlinkClick r:id="rId28"/>
              </a:rPr>
              <a:t>https://docs.microsoft.com/en-us/Exchange/policy-and-compliance/ediscovery/create-searches?view=exchserver-2019</a:t>
            </a:r>
            <a:endParaRPr lang="en-US" dirty="0"/>
          </a:p>
          <a:p>
            <a:r>
              <a:rPr lang="en-US" dirty="0">
                <a:hlinkClick r:id="rId29"/>
              </a:rPr>
              <a:t>https://adsecurity.org/wp-content/uploads/2019/04/2019-BSidesCharm-YouMovedtoOffice365NowWhat-Metcalf.pdf</a:t>
            </a:r>
            <a:endParaRPr lang="en-US" dirty="0"/>
          </a:p>
          <a:p>
            <a:r>
              <a:rPr lang="en-US" dirty="0"/>
              <a:t>2FA MITM Phishing Toolkit   </a:t>
            </a:r>
            <a:r>
              <a:rPr lang="en-US" dirty="0">
                <a:hlinkClick r:id="rId30"/>
              </a:rPr>
              <a:t>Evilginx2</a:t>
            </a:r>
            <a:r>
              <a:rPr lang="en-US" dirty="0"/>
              <a:t>   </a:t>
            </a:r>
            <a:r>
              <a:rPr lang="en-US" dirty="0">
                <a:hlinkClick r:id="rId31"/>
              </a:rPr>
              <a:t>Tools</a:t>
            </a:r>
            <a:r>
              <a:rPr lang="en-US" dirty="0"/>
              <a:t> </a:t>
            </a:r>
          </a:p>
          <a:p>
            <a:r>
              <a:rPr lang="en-US" dirty="0">
                <a:hlinkClick r:id="rId32"/>
              </a:rPr>
              <a:t>https://www.trustedsec.com/2019/05/owning-o365-through-better-brute-forcing/</a:t>
            </a:r>
            <a:endParaRPr lang="en-US" dirty="0"/>
          </a:p>
          <a:p>
            <a:r>
              <a:rPr lang="en-US" dirty="0">
                <a:hlinkClick r:id="rId33"/>
              </a:rPr>
              <a:t>https://github.com/nyxgeek/lyncsmash</a:t>
            </a:r>
            <a:r>
              <a:rPr lang="en-US" dirty="0"/>
              <a:t> [</a:t>
            </a:r>
            <a:r>
              <a:rPr lang="en-US" dirty="0">
                <a:hlinkClick r:id="rId34"/>
              </a:rPr>
              <a:t>slides</a:t>
            </a:r>
            <a:r>
              <a:rPr lang="en-US" dirty="0"/>
              <a:t>]</a:t>
            </a:r>
          </a:p>
          <a:p>
            <a:r>
              <a:rPr lang="en-US" dirty="0" err="1">
                <a:hlinkClick r:id="rId35"/>
              </a:rPr>
              <a:t>RainDance</a:t>
            </a:r>
            <a:r>
              <a:rPr lang="en-US" dirty="0"/>
              <a:t>: O365 User Enumeration tool [</a:t>
            </a:r>
            <a:r>
              <a:rPr lang="en-US" dirty="0">
                <a:hlinkClick r:id="rId36"/>
              </a:rPr>
              <a:t>tool</a:t>
            </a:r>
            <a:r>
              <a:rPr lang="en-US" dirty="0"/>
              <a:t>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3A4FD-ED68-4731-8B3B-66C7E71FE7EC}"/>
              </a:ext>
            </a:extLst>
          </p:cNvPr>
          <p:cNvSpPr/>
          <p:nvPr/>
        </p:nvSpPr>
        <p:spPr>
          <a:xfrm>
            <a:off x="7600375" y="1174091"/>
            <a:ext cx="3753425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Researchers to follow: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37"/>
              </a:rPr>
              <a:t>https://twitter.com/fullmetalcache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38"/>
              </a:rPr>
              <a:t>https://twitter.com/doughsec/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39"/>
              </a:rPr>
              <a:t>https://twitter.com/MadeleyJosh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40"/>
              </a:rPr>
              <a:t>https://twitter.com/matthewdunwoody/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41"/>
              </a:rPr>
              <a:t>https://twitter.com/mwrlabs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42"/>
              </a:rPr>
              <a:t>https://twitter.com/meansec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43"/>
              </a:rPr>
              <a:t>https://twitter.com/domchell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44"/>
              </a:rPr>
              <a:t>https://twitter.com/vysecurity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45"/>
              </a:rPr>
              <a:t>https://twitter.com/dafthack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46"/>
              </a:rPr>
              <a:t>https://twitter.com/PyroTek3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47"/>
              </a:rPr>
              <a:t>https://twitter.com/_staaldraad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48"/>
              </a:rPr>
              <a:t>https://twitter.com/byt3bl33d3r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49"/>
              </a:rPr>
              <a:t>https://twitter.com/nyxgeek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50"/>
              </a:rPr>
              <a:t>https://twitter.com/grimhacker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hlinkClick r:id="rId51"/>
              </a:rPr>
              <a:t>https://twitter.com/TRUExDEMON</a:t>
            </a:r>
            <a:r>
              <a:rPr lang="en-US" sz="900" dirty="0"/>
              <a:t> [</a:t>
            </a:r>
            <a:r>
              <a:rPr lang="en-US" sz="900" dirty="0" err="1"/>
              <a:t>RainDance</a:t>
            </a:r>
            <a:r>
              <a:rPr lang="en-US" sz="900" dirty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36534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B60A02-5850-4A9B-BBB7-E268EDD79DA7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772815" y="156108"/>
          <a:ext cx="10293350" cy="120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B74B0B-7BDE-4306-9DD6-C54FE73BF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127029"/>
              </p:ext>
            </p:extLst>
          </p:nvPr>
        </p:nvGraphicFramePr>
        <p:xfrm>
          <a:off x="206968" y="1362607"/>
          <a:ext cx="10859197" cy="516415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3408">
                  <a:extLst>
                    <a:ext uri="{9D8B030D-6E8A-4147-A177-3AD203B41FA5}">
                      <a16:colId xmlns:a16="http://schemas.microsoft.com/office/drawing/2014/main" val="1981524914"/>
                    </a:ext>
                  </a:extLst>
                </a:gridCol>
                <a:gridCol w="2231132">
                  <a:extLst>
                    <a:ext uri="{9D8B030D-6E8A-4147-A177-3AD203B41FA5}">
                      <a16:colId xmlns:a16="http://schemas.microsoft.com/office/drawing/2014/main" val="1258812092"/>
                    </a:ext>
                  </a:extLst>
                </a:gridCol>
                <a:gridCol w="1988286">
                  <a:extLst>
                    <a:ext uri="{9D8B030D-6E8A-4147-A177-3AD203B41FA5}">
                      <a16:colId xmlns:a16="http://schemas.microsoft.com/office/drawing/2014/main" val="1373578492"/>
                    </a:ext>
                  </a:extLst>
                </a:gridCol>
                <a:gridCol w="2042933">
                  <a:extLst>
                    <a:ext uri="{9D8B030D-6E8A-4147-A177-3AD203B41FA5}">
                      <a16:colId xmlns:a16="http://schemas.microsoft.com/office/drawing/2014/main" val="1113752601"/>
                    </a:ext>
                  </a:extLst>
                </a:gridCol>
                <a:gridCol w="1953571">
                  <a:extLst>
                    <a:ext uri="{9D8B030D-6E8A-4147-A177-3AD203B41FA5}">
                      <a16:colId xmlns:a16="http://schemas.microsoft.com/office/drawing/2014/main" val="916926684"/>
                    </a:ext>
                  </a:extLst>
                </a:gridCol>
                <a:gridCol w="1809867">
                  <a:extLst>
                    <a:ext uri="{9D8B030D-6E8A-4147-A177-3AD203B41FA5}">
                      <a16:colId xmlns:a16="http://schemas.microsoft.com/office/drawing/2014/main" val="737636938"/>
                    </a:ext>
                  </a:extLst>
                </a:gridCol>
              </a:tblGrid>
              <a:tr h="77322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AAD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7"/>
                        </a:rPr>
                        <a:t>Dump users and groups with Azure AD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Password Spray: </a:t>
                      </a:r>
                      <a:r>
                        <a:rPr lang="en-US" sz="1000" dirty="0" err="1">
                          <a:hlinkClick r:id="rId8"/>
                        </a:rPr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Password Spray: </a:t>
                      </a:r>
                      <a:r>
                        <a:rPr lang="en-US" sz="1000" dirty="0" err="1">
                          <a:hlinkClick r:id="rId9"/>
                        </a:rPr>
                        <a:t>CredKing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810498"/>
                  </a:ext>
                </a:extLst>
              </a:tr>
              <a:tr h="1749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O365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0"/>
                        </a:rPr>
                        <a:t>Get Global Address List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0"/>
                        </a:rPr>
                        <a:t>Find Open Mailboxes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User account enumeration with </a:t>
                      </a:r>
                      <a:r>
                        <a:rPr lang="en-US" sz="1000" dirty="0">
                          <a:hlinkClick r:id="rId11"/>
                        </a:rPr>
                        <a:t>ActiveSync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2"/>
                        </a:rPr>
                        <a:t>Harvest</a:t>
                      </a:r>
                      <a:r>
                        <a:rPr lang="en-US" sz="1000" dirty="0"/>
                        <a:t> email addresses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Verify </a:t>
                      </a:r>
                      <a:r>
                        <a:rPr lang="en-US" sz="1000" dirty="0">
                          <a:hlinkClick r:id="rId13"/>
                        </a:rPr>
                        <a:t>target</a:t>
                      </a:r>
                      <a:r>
                        <a:rPr lang="en-US" sz="1000" dirty="0"/>
                        <a:t> is on O365, [</a:t>
                      </a:r>
                      <a:r>
                        <a:rPr lang="en-US" sz="1000" dirty="0">
                          <a:hlinkClick r:id="rId14"/>
                        </a:rPr>
                        <a:t>DNS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>
                          <a:hlinkClick r:id="rId15"/>
                        </a:rPr>
                        <a:t>urls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>
                          <a:hlinkClick r:id="rId16"/>
                        </a:rPr>
                        <a:t>list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 err="1">
                          <a:hlinkClick r:id="rId17"/>
                        </a:rPr>
                        <a:t>getuserrealm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Enumerate usernames, 2FA status </a:t>
                      </a:r>
                      <a:r>
                        <a:rPr lang="en-US" sz="1000" dirty="0">
                          <a:hlinkClick r:id="rId11"/>
                        </a:rPr>
                        <a:t>via ActiveSync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18"/>
                        </a:rPr>
                        <a:t>o365userenum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Role, group, admin enumeration with </a:t>
                      </a:r>
                      <a:r>
                        <a:rPr lang="en-US" sz="1000" dirty="0">
                          <a:hlinkClick r:id="rId19"/>
                        </a:rPr>
                        <a:t>Get-</a:t>
                      </a:r>
                      <a:r>
                        <a:rPr lang="en-US" sz="1000" dirty="0" err="1">
                          <a:hlinkClick r:id="rId19"/>
                        </a:rPr>
                        <a:t>MsolRoleMember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 err="1">
                          <a:hlinkClick r:id="rId20"/>
                        </a:rPr>
                        <a:t>RainDance</a:t>
                      </a:r>
                      <a:r>
                        <a:rPr lang="en-US" sz="1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Bruteforce</a:t>
                      </a:r>
                      <a:r>
                        <a:rPr lang="en-US" sz="1000" dirty="0"/>
                        <a:t> of Autodiscover: </a:t>
                      </a:r>
                      <a:r>
                        <a:rPr lang="en-US" sz="1000" dirty="0" err="1">
                          <a:hlinkClick r:id="rId21"/>
                        </a:rPr>
                        <a:t>SensePost</a:t>
                      </a:r>
                      <a:r>
                        <a:rPr lang="en-US" sz="1000" dirty="0">
                          <a:hlinkClick r:id="rId21"/>
                        </a:rPr>
                        <a:t> Ruler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Phishing for credentials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Phishing </a:t>
                      </a:r>
                      <a:r>
                        <a:rPr lang="en-US" sz="1000" dirty="0">
                          <a:hlinkClick r:id="rId22"/>
                        </a:rPr>
                        <a:t>using OAuth app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2FA MITM Phishing: evilginx2 [</a:t>
                      </a:r>
                      <a:r>
                        <a:rPr lang="en-US" sz="1000" dirty="0" err="1">
                          <a:hlinkClick r:id="rId23"/>
                        </a:rPr>
                        <a:t>github</a:t>
                      </a:r>
                      <a:r>
                        <a:rPr lang="en-US" sz="1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24"/>
                        </a:rPr>
                        <a:t>Add Mail forwarding rule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Add </a:t>
                      </a:r>
                      <a:r>
                        <a:rPr lang="en-US" sz="1000" dirty="0">
                          <a:hlinkClick r:id="rId25"/>
                        </a:rPr>
                        <a:t>Global Admin Account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Delegate Tenant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MailSniper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>
                          <a:hlinkClick r:id="rId10"/>
                        </a:rPr>
                        <a:t>Search Mailbox for credentials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for Content with </a:t>
                      </a:r>
                      <a:r>
                        <a:rPr lang="en-US" sz="1000" dirty="0">
                          <a:hlinkClick r:id="rId26"/>
                        </a:rPr>
                        <a:t>eDiscovery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Account Takeover: </a:t>
                      </a:r>
                      <a:r>
                        <a:rPr lang="en-US" sz="1000" dirty="0">
                          <a:hlinkClick r:id="rId26"/>
                        </a:rPr>
                        <a:t>Add-</a:t>
                      </a:r>
                      <a:r>
                        <a:rPr lang="en-US" sz="1000" dirty="0" err="1">
                          <a:hlinkClick r:id="rId26"/>
                        </a:rPr>
                        <a:t>MailboxPermission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Pivot to On-Prem host: </a:t>
                      </a:r>
                      <a:r>
                        <a:rPr lang="en-US" sz="1000" dirty="0" err="1">
                          <a:hlinkClick r:id="rId27"/>
                        </a:rPr>
                        <a:t>SensePost</a:t>
                      </a:r>
                      <a:r>
                        <a:rPr lang="en-US" sz="1000" dirty="0">
                          <a:hlinkClick r:id="rId27"/>
                        </a:rPr>
                        <a:t> Ruler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Exchange Tasks for C2: </a:t>
                      </a:r>
                      <a:r>
                        <a:rPr lang="en-US" sz="1000" dirty="0">
                          <a:hlinkClick r:id="rId28"/>
                        </a:rPr>
                        <a:t>MWR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Send Internal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MailSniper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>
                          <a:hlinkClick r:id="rId10"/>
                        </a:rPr>
                        <a:t>Search Mailbox for content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Search for Content with </a:t>
                      </a:r>
                      <a:r>
                        <a:rPr lang="en-US" sz="1000" dirty="0">
                          <a:hlinkClick r:id="rId26"/>
                        </a:rPr>
                        <a:t>eDiscovery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Exfil email using EWS APIs with </a:t>
                      </a:r>
                      <a:r>
                        <a:rPr lang="en-US" sz="1000" dirty="0">
                          <a:hlinkClick r:id="rId29"/>
                        </a:rPr>
                        <a:t>PowerShell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Download documents and email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Financial/</a:t>
                      </a:r>
                      <a:r>
                        <a:rPr lang="en-US" sz="1000" dirty="0">
                          <a:hlinkClick r:id="rId30"/>
                        </a:rPr>
                        <a:t>wire</a:t>
                      </a:r>
                      <a:r>
                        <a:rPr lang="en-US" sz="1000" dirty="0"/>
                        <a:t> fraud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94721"/>
                  </a:ext>
                </a:extLst>
              </a:tr>
              <a:tr h="1051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End Point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host for </a:t>
                      </a:r>
                      <a:r>
                        <a:rPr lang="en-US" sz="1000" dirty="0">
                          <a:hlinkClick r:id="rId31"/>
                        </a:rPr>
                        <a:t>Azure credentials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SharpCloud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Persistence through Outlook Home Page: </a:t>
                      </a:r>
                      <a:r>
                        <a:rPr lang="en-US" sz="1000" dirty="0" err="1">
                          <a:hlinkClick r:id="rId32"/>
                        </a:rPr>
                        <a:t>SensePost</a:t>
                      </a:r>
                      <a:r>
                        <a:rPr lang="en-US" sz="1000" dirty="0">
                          <a:hlinkClick r:id="rId32"/>
                        </a:rPr>
                        <a:t> Ruler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Persistence through </a:t>
                      </a:r>
                      <a:r>
                        <a:rPr lang="en-US" sz="1000" dirty="0">
                          <a:hlinkClick r:id="rId33"/>
                        </a:rPr>
                        <a:t>custom Outlook Form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Create </a:t>
                      </a:r>
                      <a:r>
                        <a:rPr lang="en-US" sz="1000" dirty="0">
                          <a:hlinkClick r:id="rId34"/>
                        </a:rPr>
                        <a:t>Hidden Mailbox Rule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35"/>
                        </a:rPr>
                        <a:t>tool</a:t>
                      </a:r>
                      <a:r>
                        <a:rPr lang="en-US" sz="1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297516"/>
                  </a:ext>
                </a:extLst>
              </a:tr>
              <a:tr h="141967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On-Prem Exchange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6"/>
                        </a:rPr>
                        <a:t>Portal Recon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6"/>
                        </a:rPr>
                        <a:t>Enumerate domain accounts</a:t>
                      </a:r>
                      <a:r>
                        <a:rPr lang="en-US" sz="1000" dirty="0"/>
                        <a:t> using Skype4B, [</a:t>
                      </a:r>
                      <a:r>
                        <a:rPr lang="en-US" sz="1000" dirty="0" err="1">
                          <a:hlinkClick r:id="rId37"/>
                        </a:rPr>
                        <a:t>LyncSmash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8"/>
                        </a:rPr>
                        <a:t>Enumerate domain accounts</a:t>
                      </a:r>
                      <a:r>
                        <a:rPr lang="en-US" sz="1000" dirty="0"/>
                        <a:t>: OWA &amp; Exchange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9"/>
                        </a:rPr>
                        <a:t>Enumerate domain accounts</a:t>
                      </a:r>
                      <a:r>
                        <a:rPr lang="en-US" sz="1000" dirty="0"/>
                        <a:t>: OWA: </a:t>
                      </a:r>
                      <a:r>
                        <a:rPr lang="en-US" sz="1000" dirty="0" err="1"/>
                        <a:t>FindPeople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OWA </a:t>
                      </a:r>
                      <a:r>
                        <a:rPr lang="en-US" sz="1000" dirty="0">
                          <a:hlinkClick r:id="rId40"/>
                        </a:rPr>
                        <a:t>version discovery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41" action="ppaction://hlinkfile"/>
                        </a:rPr>
                        <a:t>Password Spray</a:t>
                      </a:r>
                      <a:r>
                        <a:rPr lang="en-US" sz="1000" dirty="0"/>
                        <a:t> using Invoke-</a:t>
                      </a:r>
                      <a:r>
                        <a:rPr lang="en-US" sz="1000" dirty="0" err="1"/>
                        <a:t>PasswordSprayOWA</a:t>
                      </a:r>
                      <a:r>
                        <a:rPr lang="en-US" sz="1000" dirty="0"/>
                        <a:t>, EWS, </a:t>
                      </a:r>
                      <a:r>
                        <a:rPr lang="en-US" sz="1000" dirty="0">
                          <a:hlinkClick r:id="rId42"/>
                        </a:rPr>
                        <a:t>Atomizer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Bruteforce</a:t>
                      </a:r>
                      <a:r>
                        <a:rPr lang="en-US" sz="1000" dirty="0"/>
                        <a:t> of Autodiscover: </a:t>
                      </a:r>
                      <a:r>
                        <a:rPr lang="en-US" sz="1000" dirty="0" err="1">
                          <a:hlinkClick r:id="rId21"/>
                        </a:rPr>
                        <a:t>SensePost</a:t>
                      </a:r>
                      <a:r>
                        <a:rPr lang="en-US" sz="1000" dirty="0">
                          <a:hlinkClick r:id="rId21"/>
                        </a:rPr>
                        <a:t> Ruler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PasswordSpray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hlinkClick r:id="rId43"/>
                        </a:rPr>
                        <a:t>Lync/S4B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 err="1">
                          <a:hlinkClick r:id="rId44"/>
                        </a:rPr>
                        <a:t>LyncSniper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Exchange </a:t>
                      </a:r>
                      <a:r>
                        <a:rPr lang="en-US" sz="1000" dirty="0">
                          <a:hlinkClick r:id="rId45"/>
                        </a:rPr>
                        <a:t>MTA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Mailboxes with eDiscovery searches (EXO, Teams, SPO, OD4B, Skype4B)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Delegation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18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8B65651-B3C4-4BEB-9FCA-2BD68A3BE5E9}"/>
              </a:ext>
            </a:extLst>
          </p:cNvPr>
          <p:cNvSpPr txBox="1"/>
          <p:nvPr/>
        </p:nvSpPr>
        <p:spPr>
          <a:xfrm>
            <a:off x="7241458" y="5933768"/>
            <a:ext cx="351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Prepared by @JohnLaTwC, May 2019,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v1.06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54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0DBE1-EEA2-4A68-9D45-E08ACD25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Tools and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A054A-C9EA-4434-A125-FE107A1C1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is a list of attack techniques for O365, on-prem exchange/OWA, and some Office application layer client-and-cloud techniques</a:t>
            </a:r>
          </a:p>
        </p:txBody>
      </p:sp>
    </p:spTree>
    <p:extLst>
      <p:ext uri="{BB962C8B-B14F-4D97-AF65-F5344CB8AC3E}">
        <p14:creationId xmlns:p14="http://schemas.microsoft.com/office/powerpoint/2010/main" val="75157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0F59F-E069-4AA0-AE0D-BCD67F4C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01" y="2018632"/>
            <a:ext cx="6176996" cy="3519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13CF67-D205-4A8F-94F9-A2F0DA7CAD6E}"/>
              </a:ext>
            </a:extLst>
          </p:cNvPr>
          <p:cNvSpPr/>
          <p:nvPr/>
        </p:nvSpPr>
        <p:spPr>
          <a:xfrm>
            <a:off x="146050" y="6312585"/>
            <a:ext cx="10750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https://adsecurity.org/wp-content/uploads/2017/07/2017-DEFCON-HackingTheCloud-SteereMetcalf-Final.pdf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03C4F2-6CCE-4CB6-A9EB-096D9104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Recon: Fingerprint OWA/Exchange version</a:t>
            </a:r>
          </a:p>
        </p:txBody>
      </p:sp>
    </p:spTree>
    <p:extLst>
      <p:ext uri="{BB962C8B-B14F-4D97-AF65-F5344CB8AC3E}">
        <p14:creationId xmlns:p14="http://schemas.microsoft.com/office/powerpoint/2010/main" val="131156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54EC-C28C-4E90-ABE3-47E505FC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Recon: Verifying Target is on O365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4B0FF-8700-4C65-BB2E-507A5435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7F3AF-D62B-4768-AFFB-8C3AF2DB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592" y="1563046"/>
            <a:ext cx="4908848" cy="37319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E2AAEC-95D2-4265-A229-3EFC68D984B3}"/>
              </a:ext>
            </a:extLst>
          </p:cNvPr>
          <p:cNvSpPr/>
          <p:nvPr/>
        </p:nvSpPr>
        <p:spPr>
          <a:xfrm>
            <a:off x="-49764" y="6492874"/>
            <a:ext cx="10039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https://www.trustedsec.com/2019/05/owning-o365-through-better-brute-forcing/</a:t>
            </a:r>
          </a:p>
        </p:txBody>
      </p:sp>
    </p:spTree>
    <p:extLst>
      <p:ext uri="{BB962C8B-B14F-4D97-AF65-F5344CB8AC3E}">
        <p14:creationId xmlns:p14="http://schemas.microsoft.com/office/powerpoint/2010/main" val="400772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5143-1FA3-4C24-B169-5C7FF81E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Recon: Enumerate users with </a:t>
            </a:r>
            <a:r>
              <a:rPr lang="en-US" dirty="0" err="1"/>
              <a:t>LyncSmash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D86D5-7CFB-45C7-8D56-F5DF7F4D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94B01B-E0B0-4FF7-A74B-4B4E2AC086CF}"/>
              </a:ext>
            </a:extLst>
          </p:cNvPr>
          <p:cNvSpPr/>
          <p:nvPr/>
        </p:nvSpPr>
        <p:spPr>
          <a:xfrm>
            <a:off x="155229" y="6422963"/>
            <a:ext cx="26456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https://github.com/nyxgeek/lyncsmash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4B717-CDFD-4E10-9B2C-A71E8018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017" y="1528597"/>
            <a:ext cx="634319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7AC6D7-83D9-41B5-BE4B-F90DC5D0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Recon: Find Open mailboxes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A84E6-FCEF-478E-80FE-77748EB58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250" y="1825625"/>
            <a:ext cx="6051550" cy="4351338"/>
          </a:xfrm>
        </p:spPr>
        <p:txBody>
          <a:bodyPr/>
          <a:lstStyle/>
          <a:p>
            <a:r>
              <a:rPr lang="en-US" dirty="0"/>
              <a:t>Mailboxes with relaxed permissions allow attackers to gain access</a:t>
            </a:r>
          </a:p>
          <a:p>
            <a:r>
              <a:rPr lang="en-US" dirty="0"/>
              <a:t>Attacker can search emails for credentials or victim information that facilitates targeting</a:t>
            </a:r>
          </a:p>
          <a:p>
            <a:r>
              <a:rPr lang="en-US" dirty="0"/>
              <a:t>Off-the-shelf tools exist to automate discovery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540F63-307F-47AD-8116-CEA037B5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56" y="1543861"/>
            <a:ext cx="3996765" cy="46841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625357-941E-447A-A1D7-32749BC441D4}"/>
              </a:ext>
            </a:extLst>
          </p:cNvPr>
          <p:cNvSpPr/>
          <p:nvPr/>
        </p:nvSpPr>
        <p:spPr>
          <a:xfrm>
            <a:off x="194679" y="6492875"/>
            <a:ext cx="59013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https://www.blackhillsinfosec.com/abusing-exchange-mailbox-permissions-mailsniper/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82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7AC6D7-83D9-41B5-BE4B-F90DC5D0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Recon: User Enumeration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905C85-F33F-48BC-A66C-19CA8E02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75" y="1573226"/>
            <a:ext cx="5874650" cy="4313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959E2F-0912-469B-B03A-EEB87FE33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156" y="0"/>
            <a:ext cx="470430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620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1235</Words>
  <Application>Microsoft Office PowerPoint</Application>
  <PresentationFormat>Widescreen</PresentationFormat>
  <Paragraphs>163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SFMono-Regular</vt:lpstr>
      <vt:lpstr>Office Theme</vt:lpstr>
      <vt:lpstr>1_Office Theme</vt:lpstr>
      <vt:lpstr>Office 365 Attacks</vt:lpstr>
      <vt:lpstr>Attack Matrix for O365</vt:lpstr>
      <vt:lpstr>PowerPoint Presentation</vt:lpstr>
      <vt:lpstr>Public Tools and Techniques</vt:lpstr>
      <vt:lpstr>Recon: Fingerprint OWA/Exchange version</vt:lpstr>
      <vt:lpstr>Recon: Verifying Target is on O365</vt:lpstr>
      <vt:lpstr>Recon: Enumerate users with LyncSmash</vt:lpstr>
      <vt:lpstr>Recon: Find Open mailboxes </vt:lpstr>
      <vt:lpstr>Recon: User Enumeration</vt:lpstr>
      <vt:lpstr>Recon: O365Recon via ActiveSync</vt:lpstr>
      <vt:lpstr>Recon: Enumeration with RainDance </vt:lpstr>
      <vt:lpstr>Find users with Hunter.IO</vt:lpstr>
      <vt:lpstr>Recon: OWA FindPeople</vt:lpstr>
      <vt:lpstr>Phishing: 2FA bypass with OAuth Phishing</vt:lpstr>
      <vt:lpstr>Phishing: 2FA Bypass with MITM Evilginx2</vt:lpstr>
      <vt:lpstr>Password Spray (on steroids)</vt:lpstr>
      <vt:lpstr>Password spraying and brute forcing of Lync and Skype for Business </vt:lpstr>
      <vt:lpstr>Password sprayer for Lync/Skype For Business and OWA</vt:lpstr>
      <vt:lpstr>Persistence (On-prem Exchange) </vt:lpstr>
      <vt:lpstr>Actions on Intent: Searching Inbox for Content</vt:lpstr>
      <vt:lpstr>Actions on Intent: Forwarding email</vt:lpstr>
      <vt:lpstr>Actions on Intent: Exfiltrate e-mail</vt:lpstr>
      <vt:lpstr>Endpoint and Cloud attacks</vt:lpstr>
      <vt:lpstr>Endpoint: Outlook Tasks for C2</vt:lpstr>
      <vt:lpstr>Command and Control: OneDrive &amp; Graph API</vt:lpstr>
      <vt:lpstr>Creating malicious outlook rules </vt:lpstr>
      <vt:lpstr>References</vt:lpstr>
      <vt:lpstr>Reading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2019-05-08T23:07:44Z</dcterms:created>
  <dcterms:modified xsi:type="dcterms:W3CDTF">2019-05-15T23:16:04Z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johnla@ntdev.microsoft.com</vt:lpwstr>
  </property>
  <property fmtid="{D5CDD505-2E9C-101B-9397-08002B2CF9AE}" pid="5" name="MSIP_Label_f42aa342-8706-4288-bd11-ebb85995028c_SetDate">
    <vt:lpwstr>2019-05-08T23:07:48.5653620Z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588c5deb-3202-4602-8892-817336626188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